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6"/>
  </p:notesMasterIdLst>
  <p:handoutMasterIdLst>
    <p:handoutMasterId r:id="rId27"/>
  </p:handoutMasterIdLst>
  <p:sldIdLst>
    <p:sldId id="257" r:id="rId6"/>
    <p:sldId id="350" r:id="rId7"/>
    <p:sldId id="325" r:id="rId8"/>
    <p:sldId id="336" r:id="rId9"/>
    <p:sldId id="354" r:id="rId10"/>
    <p:sldId id="366" r:id="rId11"/>
    <p:sldId id="360" r:id="rId12"/>
    <p:sldId id="339" r:id="rId13"/>
    <p:sldId id="362" r:id="rId14"/>
    <p:sldId id="361" r:id="rId15"/>
    <p:sldId id="359" r:id="rId16"/>
    <p:sldId id="340" r:id="rId17"/>
    <p:sldId id="344" r:id="rId18"/>
    <p:sldId id="346" r:id="rId19"/>
    <p:sldId id="341" r:id="rId20"/>
    <p:sldId id="342" r:id="rId21"/>
    <p:sldId id="355" r:id="rId22"/>
    <p:sldId id="363" r:id="rId23"/>
    <p:sldId id="364" r:id="rId24"/>
    <p:sldId id="367" r:id="rId25"/>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1"/>
    <a:srgbClr val="D5D5D8"/>
    <a:srgbClr val="0066FF"/>
    <a:srgbClr val="FF9900"/>
    <a:srgbClr val="006600"/>
    <a:srgbClr val="FFFF00"/>
    <a:srgbClr val="DDDDDD"/>
    <a:srgbClr val="EAEAEA"/>
    <a:srgbClr val="00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8" autoAdjust="0"/>
    <p:restoredTop sz="66199" autoAdjust="0"/>
  </p:normalViewPr>
  <p:slideViewPr>
    <p:cSldViewPr>
      <p:cViewPr varScale="1">
        <p:scale>
          <a:sx n="128" d="100"/>
          <a:sy n="128" d="100"/>
        </p:scale>
        <p:origin x="1840" y="1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297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649" tIns="45824" rIns="91649" bIns="45824" numCol="1" anchor="t" anchorCtr="0" compatLnSpc="1">
            <a:prstTxWarp prst="textNoShape">
              <a:avLst/>
            </a:prstTxWarp>
          </a:bodyPr>
          <a:lstStyle>
            <a:lvl1pPr defTabSz="917215">
              <a:buFontTx/>
              <a:buNone/>
              <a:defRPr sz="1200">
                <a:cs typeface="+mn-cs"/>
              </a:defRPr>
            </a:lvl1pPr>
          </a:lstStyle>
          <a:p>
            <a:pPr>
              <a:defRPr/>
            </a:pPr>
            <a:endParaRPr lang="en-US"/>
          </a:p>
        </p:txBody>
      </p:sp>
      <p:sp>
        <p:nvSpPr>
          <p:cNvPr id="25293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1649" tIns="45824" rIns="91649" bIns="45824" numCol="1" anchor="t" anchorCtr="0" compatLnSpc="1">
            <a:prstTxWarp prst="textNoShape">
              <a:avLst/>
            </a:prstTxWarp>
          </a:bodyPr>
          <a:lstStyle>
            <a:lvl1pPr algn="r" defTabSz="917215">
              <a:buFontTx/>
              <a:buNone/>
              <a:defRPr sz="1200">
                <a:cs typeface="+mn-cs"/>
              </a:defRPr>
            </a:lvl1pPr>
          </a:lstStyle>
          <a:p>
            <a:pPr>
              <a:defRPr/>
            </a:pPr>
            <a:endParaRPr lang="en-US"/>
          </a:p>
        </p:txBody>
      </p:sp>
      <p:sp>
        <p:nvSpPr>
          <p:cNvPr id="25293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1649" tIns="45824" rIns="91649" bIns="45824" numCol="1" anchor="b" anchorCtr="0" compatLnSpc="1">
            <a:prstTxWarp prst="textNoShape">
              <a:avLst/>
            </a:prstTxWarp>
          </a:bodyPr>
          <a:lstStyle>
            <a:lvl1pPr defTabSz="917215">
              <a:buFontTx/>
              <a:buNone/>
              <a:defRPr sz="120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649" tIns="45824" rIns="91649" bIns="45824" numCol="1" anchor="b" anchorCtr="0" compatLnSpc="1">
            <a:prstTxWarp prst="textNoShape">
              <a:avLst/>
            </a:prstTxWarp>
          </a:bodyPr>
          <a:lstStyle>
            <a:lvl1pPr algn="r" defTabSz="917215">
              <a:buFontTx/>
              <a:buNone/>
              <a:defRPr sz="1200">
                <a:cs typeface="+mn-cs"/>
              </a:defRPr>
            </a:lvl1pPr>
          </a:lstStyle>
          <a:p>
            <a:pPr>
              <a:defRPr/>
            </a:pPr>
            <a:fld id="{08A745AA-4C85-4378-BC77-6BBBEC31AEC6}" type="slidenum">
              <a:rPr lang="en-US"/>
              <a:pPr>
                <a:defRPr/>
              </a:pPr>
              <a:t>‹#›</a:t>
            </a:fld>
            <a:endParaRPr lang="en-US" dirty="0"/>
          </a:p>
        </p:txBody>
      </p:sp>
    </p:spTree>
    <p:extLst>
      <p:ext uri="{BB962C8B-B14F-4D97-AF65-F5344CB8AC3E}">
        <p14:creationId xmlns:p14="http://schemas.microsoft.com/office/powerpoint/2010/main" val="137928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218" cy="464820"/>
          </a:xfrm>
          <a:prstGeom prst="rect">
            <a:avLst/>
          </a:prstGeom>
          <a:noFill/>
          <a:ln w="9525">
            <a:noFill/>
            <a:miter lim="800000"/>
            <a:headEnd/>
            <a:tailEnd/>
          </a:ln>
          <a:effectLst/>
        </p:spPr>
        <p:txBody>
          <a:bodyPr vert="horz" wrap="square" lIns="93364" tIns="46682" rIns="93364" bIns="46682" numCol="1" anchor="t" anchorCtr="0" compatLnSpc="1">
            <a:prstTxWarp prst="textNoShape">
              <a:avLst/>
            </a:prstTxWarp>
          </a:bodyPr>
          <a:lstStyle>
            <a:lvl1pPr defTabSz="933392">
              <a:buFontTx/>
              <a:buNone/>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2560" y="0"/>
            <a:ext cx="3036218" cy="464820"/>
          </a:xfrm>
          <a:prstGeom prst="rect">
            <a:avLst/>
          </a:prstGeom>
          <a:noFill/>
          <a:ln w="9525">
            <a:noFill/>
            <a:miter lim="800000"/>
            <a:headEnd/>
            <a:tailEnd/>
          </a:ln>
          <a:effectLst/>
        </p:spPr>
        <p:txBody>
          <a:bodyPr vert="horz" wrap="square" lIns="93364" tIns="46682" rIns="93364" bIns="46682" numCol="1" anchor="t" anchorCtr="0" compatLnSpc="1">
            <a:prstTxWarp prst="textNoShape">
              <a:avLst/>
            </a:prstTxWarp>
          </a:bodyPr>
          <a:lstStyle>
            <a:lvl1pPr algn="r" defTabSz="933392">
              <a:buFontTx/>
              <a:buNone/>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418" y="4414177"/>
            <a:ext cx="5611566" cy="4183380"/>
          </a:xfrm>
          <a:prstGeom prst="rect">
            <a:avLst/>
          </a:prstGeom>
          <a:noFill/>
          <a:ln w="9525">
            <a:noFill/>
            <a:miter lim="800000"/>
            <a:headEnd/>
            <a:tailEnd/>
          </a:ln>
          <a:effectLst/>
        </p:spPr>
        <p:txBody>
          <a:bodyPr vert="horz" wrap="square" lIns="93364" tIns="46682" rIns="93364" bIns="466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3036218" cy="464820"/>
          </a:xfrm>
          <a:prstGeom prst="rect">
            <a:avLst/>
          </a:prstGeom>
          <a:noFill/>
          <a:ln w="9525">
            <a:noFill/>
            <a:miter lim="800000"/>
            <a:headEnd/>
            <a:tailEnd/>
          </a:ln>
          <a:effectLst/>
        </p:spPr>
        <p:txBody>
          <a:bodyPr vert="horz" wrap="square" lIns="93364" tIns="46682" rIns="93364" bIns="46682" numCol="1" anchor="b" anchorCtr="0" compatLnSpc="1">
            <a:prstTxWarp prst="textNoShape">
              <a:avLst/>
            </a:prstTxWarp>
          </a:bodyPr>
          <a:lstStyle>
            <a:lvl1pPr defTabSz="933392">
              <a:buFontTx/>
              <a:buNone/>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2560" y="8829967"/>
            <a:ext cx="3036218" cy="464820"/>
          </a:xfrm>
          <a:prstGeom prst="rect">
            <a:avLst/>
          </a:prstGeom>
          <a:noFill/>
          <a:ln w="9525">
            <a:noFill/>
            <a:miter lim="800000"/>
            <a:headEnd/>
            <a:tailEnd/>
          </a:ln>
          <a:effectLst/>
        </p:spPr>
        <p:txBody>
          <a:bodyPr vert="horz" wrap="square" lIns="93364" tIns="46682" rIns="93364" bIns="46682" numCol="1" anchor="b" anchorCtr="0" compatLnSpc="1">
            <a:prstTxWarp prst="textNoShape">
              <a:avLst/>
            </a:prstTxWarp>
          </a:bodyPr>
          <a:lstStyle>
            <a:lvl1pPr algn="r" defTabSz="933392">
              <a:buFontTx/>
              <a:buNone/>
              <a:defRPr sz="1200">
                <a:cs typeface="+mn-cs"/>
              </a:defRPr>
            </a:lvl1pPr>
          </a:lstStyle>
          <a:p>
            <a:pPr>
              <a:defRPr/>
            </a:pPr>
            <a:fld id="{FDD48EE3-927D-4F62-A7AA-BD3EA0F4B526}" type="slidenum">
              <a:rPr lang="en-US"/>
              <a:pPr>
                <a:defRPr/>
              </a:pPr>
              <a:t>‹#›</a:t>
            </a:fld>
            <a:endParaRPr lang="en-US" dirty="0"/>
          </a:p>
        </p:txBody>
      </p:sp>
    </p:spTree>
    <p:extLst>
      <p:ext uri="{BB962C8B-B14F-4D97-AF65-F5344CB8AC3E}">
        <p14:creationId xmlns:p14="http://schemas.microsoft.com/office/powerpoint/2010/main" val="1434130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C8AEBB86-9BAA-4497-BDA2-6E08E7CDA394}" type="slidenum">
              <a:rPr lang="en-US" smtClean="0"/>
              <a:pPr>
                <a:defRPr/>
              </a:pPr>
              <a:t>1</a:t>
            </a:fld>
            <a:endParaRPr lang="en-US"/>
          </a:p>
        </p:txBody>
      </p:sp>
      <p:sp>
        <p:nvSpPr>
          <p:cNvPr id="18435" name="Rectangle 2"/>
          <p:cNvSpPr>
            <a:spLocks noGrp="1" noChangeArrowheads="1"/>
          </p:cNvSpPr>
          <p:nvPr>
            <p:ph type="body" idx="1"/>
          </p:nvPr>
        </p:nvSpPr>
        <p:spPr>
          <a:xfrm>
            <a:off x="934720" y="4412562"/>
            <a:ext cx="5140960" cy="4184994"/>
          </a:xfrm>
          <a:noFill/>
          <a:ln/>
        </p:spPr>
        <p:txBody>
          <a:bodyPr lIns="91419" tIns="44906" rIns="91419" bIns="44906"/>
          <a:lstStyle/>
          <a:p>
            <a:pPr eaLnBrk="1" hangingPunct="1"/>
            <a:endParaRPr lang="en-US" sz="2000" dirty="0"/>
          </a:p>
        </p:txBody>
      </p:sp>
      <p:sp>
        <p:nvSpPr>
          <p:cNvPr id="18436" name="Rectangle 3"/>
          <p:cNvSpPr>
            <a:spLocks noGrp="1" noRot="1" noChangeAspect="1" noChangeArrowheads="1" noTextEdit="1"/>
          </p:cNvSpPr>
          <p:nvPr>
            <p:ph type="sldImg"/>
          </p:nvPr>
        </p:nvSpPr>
        <p:spPr>
          <a:xfrm>
            <a:off x="1195388" y="704850"/>
            <a:ext cx="4629150" cy="3471863"/>
          </a:xfrm>
          <a:ln w="12700" cap="flat">
            <a:solidFill>
              <a:schemeClr val="tx1"/>
            </a:solidFill>
          </a:ln>
        </p:spPr>
      </p:sp>
    </p:spTree>
    <p:extLst>
      <p:ext uri="{BB962C8B-B14F-4D97-AF65-F5344CB8AC3E}">
        <p14:creationId xmlns:p14="http://schemas.microsoft.com/office/powerpoint/2010/main" val="13843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10</a:t>
            </a:fld>
            <a:endParaRPr lang="en-US" dirty="0"/>
          </a:p>
        </p:txBody>
      </p:sp>
    </p:spTree>
    <p:extLst>
      <p:ext uri="{BB962C8B-B14F-4D97-AF65-F5344CB8AC3E}">
        <p14:creationId xmlns:p14="http://schemas.microsoft.com/office/powerpoint/2010/main" val="86763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 Failure to report to the position identified within the required timeframe will result in revocation of promotion orders and recoupment of all pay and allowances accrued at the higher pay grade</a:t>
            </a:r>
          </a:p>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11</a:t>
            </a:fld>
            <a:endParaRPr lang="en-US" dirty="0"/>
          </a:p>
        </p:txBody>
      </p:sp>
    </p:spTree>
    <p:extLst>
      <p:ext uri="{BB962C8B-B14F-4D97-AF65-F5344CB8AC3E}">
        <p14:creationId xmlns:p14="http://schemas.microsoft.com/office/powerpoint/2010/main" val="224040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dirty="0">
                <a:solidFill>
                  <a:srgbClr val="000000"/>
                </a:solidFill>
                <a:latin typeface="Calibri" panose="020F0502020204030204" pitchFamily="34" charset="0"/>
              </a:rPr>
              <a:t>- Vacancy Unit Review and Eligible:</a:t>
            </a:r>
            <a:r>
              <a:rPr lang="en-US" sz="1200" b="1" baseline="0" dirty="0">
                <a:solidFill>
                  <a:srgbClr val="000000"/>
                </a:solidFill>
                <a:latin typeface="Calibri" panose="020F0502020204030204" pitchFamily="34" charset="0"/>
              </a:rPr>
              <a:t> </a:t>
            </a:r>
            <a:r>
              <a:rPr lang="en-US" sz="1200" b="0" dirty="0">
                <a:solidFill>
                  <a:srgbClr val="000000"/>
                </a:solidFill>
                <a:latin typeface="Calibri" panose="020F0502020204030204" pitchFamily="34" charset="0"/>
              </a:rPr>
              <a:t>Select</a:t>
            </a:r>
            <a:r>
              <a:rPr lang="en-US" sz="1200" b="0" baseline="0" dirty="0">
                <a:solidFill>
                  <a:srgbClr val="000000"/>
                </a:solidFill>
                <a:latin typeface="Calibri" panose="020F0502020204030204" pitchFamily="34" charset="0"/>
              </a:rPr>
              <a:t> </a:t>
            </a:r>
            <a:r>
              <a:rPr lang="en-US" sz="1200" b="1" dirty="0">
                <a:solidFill>
                  <a:srgbClr val="000000"/>
                </a:solidFill>
                <a:latin typeface="Calibri" panose="020F0502020204030204" pitchFamily="34" charset="0"/>
              </a:rPr>
              <a:t>Grade </a:t>
            </a:r>
            <a:r>
              <a:rPr lang="en-US" sz="1200" dirty="0">
                <a:solidFill>
                  <a:srgbClr val="000000"/>
                </a:solidFill>
                <a:latin typeface="Calibri" panose="020F0502020204030204" pitchFamily="34" charset="0"/>
              </a:rPr>
              <a:t>of the vacancies you want to take action on. The blue numbered link under the </a:t>
            </a:r>
            <a:r>
              <a:rPr lang="en-US" sz="1200" b="1" dirty="0">
                <a:solidFill>
                  <a:srgbClr val="000000"/>
                </a:solidFill>
                <a:latin typeface="Calibri" panose="020F0502020204030204" pitchFamily="34" charset="0"/>
              </a:rPr>
              <a:t>Encumbered </a:t>
            </a:r>
            <a:r>
              <a:rPr lang="en-US" sz="1200" dirty="0">
                <a:solidFill>
                  <a:srgbClr val="000000"/>
                </a:solidFill>
                <a:latin typeface="Calibri" panose="020F0502020204030204" pitchFamily="34" charset="0"/>
              </a:rPr>
              <a:t>bucket indicates the number of Soldiers that are currently assigned to a valid paragraph, line number and position number for that UIC. The Soldiers assigned to these positions might not be a Grade or MOS match to the vacancy requirements.  As the Unit Promotion Manager, you will need to decide whether or not to </a:t>
            </a:r>
            <a:r>
              <a:rPr lang="en-US" sz="1200" b="1" dirty="0">
                <a:solidFill>
                  <a:srgbClr val="000000"/>
                </a:solidFill>
                <a:latin typeface="Calibri" panose="020F0502020204030204" pitchFamily="34" charset="0"/>
              </a:rPr>
              <a:t>delete </a:t>
            </a:r>
            <a:r>
              <a:rPr lang="en-US" sz="1200" dirty="0">
                <a:solidFill>
                  <a:srgbClr val="000000"/>
                </a:solidFill>
                <a:latin typeface="Calibri" panose="020F0502020204030204" pitchFamily="34" charset="0"/>
              </a:rPr>
              <a:t>this vacancy from consideration for a promotion opportunity. The blue numbered link under the </a:t>
            </a:r>
            <a:r>
              <a:rPr lang="en-US" sz="1200" b="1" dirty="0">
                <a:solidFill>
                  <a:srgbClr val="000000"/>
                </a:solidFill>
                <a:latin typeface="Calibri" panose="020F0502020204030204" pitchFamily="34" charset="0"/>
              </a:rPr>
              <a:t>Other  </a:t>
            </a:r>
            <a:r>
              <a:rPr lang="en-US" sz="1200" dirty="0"/>
              <a:t>bucket indicates the number of valid paragraph, line number and position numbered vacancies that currently are classified as “Open” or “Unassigned” positions. You need to decide whether or not to </a:t>
            </a:r>
            <a:r>
              <a:rPr lang="en-US" sz="1200" b="1" dirty="0"/>
              <a:t>delete </a:t>
            </a:r>
            <a:r>
              <a:rPr lang="en-US" sz="1200" dirty="0"/>
              <a:t>this vacancy from consideration for a promotion opportunity.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a:t>
            </a:r>
            <a:r>
              <a:rPr lang="en-US" sz="1200" b="0" baseline="0" dirty="0"/>
              <a:t> </a:t>
            </a:r>
            <a:r>
              <a:rPr lang="en-US" sz="1200" b="0" dirty="0"/>
              <a:t>Vacancy management module is fully automated and driven by criteria established in regulatory guidance and command policy</a:t>
            </a:r>
          </a:p>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12</a:t>
            </a:fld>
            <a:endParaRPr lang="en-US" dirty="0"/>
          </a:p>
        </p:txBody>
      </p:sp>
    </p:spTree>
    <p:extLst>
      <p:ext uri="{BB962C8B-B14F-4D97-AF65-F5344CB8AC3E}">
        <p14:creationId xmlns:p14="http://schemas.microsoft.com/office/powerpoint/2010/main" val="319495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13</a:t>
            </a:fld>
            <a:endParaRPr lang="en-US" dirty="0"/>
          </a:p>
        </p:txBody>
      </p:sp>
    </p:spTree>
    <p:extLst>
      <p:ext uri="{BB962C8B-B14F-4D97-AF65-F5344CB8AC3E}">
        <p14:creationId xmlns:p14="http://schemas.microsoft.com/office/powerpoint/2010/main" val="367300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14</a:t>
            </a:fld>
            <a:endParaRPr lang="en-US" dirty="0"/>
          </a:p>
        </p:txBody>
      </p:sp>
    </p:spTree>
    <p:extLst>
      <p:ext uri="{BB962C8B-B14F-4D97-AF65-F5344CB8AC3E}">
        <p14:creationId xmlns:p14="http://schemas.microsoft.com/office/powerpoint/2010/main" val="36570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- 1SGs – Soldier needs to be on the</a:t>
            </a:r>
            <a:r>
              <a:rPr lang="en-US" baseline="0" dirty="0"/>
              <a:t> PPRL and show in the slating report </a:t>
            </a:r>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15</a:t>
            </a:fld>
            <a:endParaRPr lang="en-US" dirty="0"/>
          </a:p>
        </p:txBody>
      </p:sp>
    </p:spTree>
    <p:extLst>
      <p:ext uri="{BB962C8B-B14F-4D97-AF65-F5344CB8AC3E}">
        <p14:creationId xmlns:p14="http://schemas.microsoft.com/office/powerpoint/2010/main" val="168265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16</a:t>
            </a:fld>
            <a:endParaRPr lang="en-US" dirty="0"/>
          </a:p>
        </p:txBody>
      </p:sp>
    </p:spTree>
    <p:extLst>
      <p:ext uri="{BB962C8B-B14F-4D97-AF65-F5344CB8AC3E}">
        <p14:creationId xmlns:p14="http://schemas.microsoft.com/office/powerpoint/2010/main" val="416789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17</a:t>
            </a:fld>
            <a:endParaRPr lang="en-US" dirty="0"/>
          </a:p>
        </p:txBody>
      </p:sp>
    </p:spTree>
    <p:extLst>
      <p:ext uri="{BB962C8B-B14F-4D97-AF65-F5344CB8AC3E}">
        <p14:creationId xmlns:p14="http://schemas.microsoft.com/office/powerpoint/2010/main" val="99207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18</a:t>
            </a:fld>
            <a:endParaRPr lang="en-US" dirty="0"/>
          </a:p>
        </p:txBody>
      </p:sp>
    </p:spTree>
    <p:extLst>
      <p:ext uri="{BB962C8B-B14F-4D97-AF65-F5344CB8AC3E}">
        <p14:creationId xmlns:p14="http://schemas.microsoft.com/office/powerpoint/2010/main" val="46155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19</a:t>
            </a:fld>
            <a:endParaRPr lang="en-US" dirty="0"/>
          </a:p>
        </p:txBody>
      </p:sp>
    </p:spTree>
    <p:extLst>
      <p:ext uri="{BB962C8B-B14F-4D97-AF65-F5344CB8AC3E}">
        <p14:creationId xmlns:p14="http://schemas.microsoft.com/office/powerpoint/2010/main" val="26796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2</a:t>
            </a:fld>
            <a:endParaRPr lang="en-US" dirty="0"/>
          </a:p>
        </p:txBody>
      </p:sp>
    </p:spTree>
    <p:extLst>
      <p:ext uri="{BB962C8B-B14F-4D97-AF65-F5344CB8AC3E}">
        <p14:creationId xmlns:p14="http://schemas.microsoft.com/office/powerpoint/2010/main" val="429048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3</a:t>
            </a:fld>
            <a:endParaRPr lang="en-US" dirty="0"/>
          </a:p>
        </p:txBody>
      </p:sp>
    </p:spTree>
    <p:extLst>
      <p:ext uri="{BB962C8B-B14F-4D97-AF65-F5344CB8AC3E}">
        <p14:creationId xmlns:p14="http://schemas.microsoft.com/office/powerpoint/2010/main" val="217497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4</a:t>
            </a:fld>
            <a:endParaRPr lang="en-US" dirty="0"/>
          </a:p>
        </p:txBody>
      </p:sp>
    </p:spTree>
    <p:extLst>
      <p:ext uri="{BB962C8B-B14F-4D97-AF65-F5344CB8AC3E}">
        <p14:creationId xmlns:p14="http://schemas.microsoft.com/office/powerpoint/2010/main" val="186659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DD48EE3-927D-4F62-A7AA-BD3EA0F4B526}" type="slidenum">
              <a:rPr lang="en-US" smtClean="0"/>
              <a:pPr>
                <a:defRPr/>
              </a:pPr>
              <a:t>5</a:t>
            </a:fld>
            <a:endParaRPr lang="en-US" dirty="0"/>
          </a:p>
        </p:txBody>
      </p:sp>
    </p:spTree>
    <p:extLst>
      <p:ext uri="{BB962C8B-B14F-4D97-AF65-F5344CB8AC3E}">
        <p14:creationId xmlns:p14="http://schemas.microsoft.com/office/powerpoint/2010/main" val="3027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6</a:t>
            </a:fld>
            <a:endParaRPr lang="en-US" dirty="0"/>
          </a:p>
        </p:txBody>
      </p:sp>
    </p:spTree>
    <p:extLst>
      <p:ext uri="{BB962C8B-B14F-4D97-AF65-F5344CB8AC3E}">
        <p14:creationId xmlns:p14="http://schemas.microsoft.com/office/powerpoint/2010/main" val="28101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7</a:t>
            </a:fld>
            <a:endParaRPr lang="en-US" dirty="0"/>
          </a:p>
        </p:txBody>
      </p:sp>
    </p:spTree>
    <p:extLst>
      <p:ext uri="{BB962C8B-B14F-4D97-AF65-F5344CB8AC3E}">
        <p14:creationId xmlns:p14="http://schemas.microsoft.com/office/powerpoint/2010/main" val="22590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8</a:t>
            </a:fld>
            <a:endParaRPr lang="en-US" dirty="0"/>
          </a:p>
        </p:txBody>
      </p:sp>
    </p:spTree>
    <p:extLst>
      <p:ext uri="{BB962C8B-B14F-4D97-AF65-F5344CB8AC3E}">
        <p14:creationId xmlns:p14="http://schemas.microsoft.com/office/powerpoint/2010/main" val="416618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D48EE3-927D-4F62-A7AA-BD3EA0F4B526}" type="slidenum">
              <a:rPr lang="en-US" smtClean="0"/>
              <a:pPr>
                <a:defRPr/>
              </a:pPr>
              <a:t>9</a:t>
            </a:fld>
            <a:endParaRPr lang="en-US" dirty="0"/>
          </a:p>
        </p:txBody>
      </p:sp>
    </p:spTree>
    <p:extLst>
      <p:ext uri="{BB962C8B-B14F-4D97-AF65-F5344CB8AC3E}">
        <p14:creationId xmlns:p14="http://schemas.microsoft.com/office/powerpoint/2010/main" val="293474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U.S. Army">
            <a:extLst>
              <a:ext uri="{FF2B5EF4-FFF2-40B4-BE49-F238E27FC236}">
                <a16:creationId xmlns:a16="http://schemas.microsoft.com/office/drawing/2014/main" id="{6AD3E361-9D76-0D63-9986-FEBF98B9EE29}"/>
              </a:ext>
            </a:extLst>
          </p:cNvPr>
          <p:cNvPicPr>
            <a:picLocks noChangeAspect="1"/>
          </p:cNvPicPr>
          <p:nvPr userDrawn="1"/>
        </p:nvPicPr>
        <p:blipFill>
          <a:blip r:embed="rId2"/>
          <a:srcRect/>
          <a:stretch/>
        </p:blipFill>
        <p:spPr bwMode="black">
          <a:xfrm>
            <a:off x="411163" y="416477"/>
            <a:ext cx="2944812" cy="730148"/>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2100" y="787400"/>
            <a:ext cx="85344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765300"/>
            <a:ext cx="8534400" cy="3441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787400"/>
            <a:ext cx="2136775" cy="44196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787400"/>
            <a:ext cx="6257925" cy="4419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0" y="787400"/>
            <a:ext cx="85471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kern="1200" cap="all" baseline="0">
                <a:solidFill>
                  <a:schemeClr val="tx1"/>
                </a:solidFill>
                <a:effectLst/>
                <a:latin typeface="+mj-lt"/>
                <a:ea typeface="+mj-ea"/>
                <a:cs typeface="+mj-cs"/>
              </a:defRPr>
            </a:lvl1p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79" y="1600198"/>
            <a:ext cx="8321040" cy="4572000"/>
          </a:xfrm>
          <a:prstGeom prst="rect">
            <a:avLst/>
          </a:prstGeom>
        </p:spPr>
        <p:txBody>
          <a:bodyPr vert="horz" lIns="0" tIns="0" rIns="0" bIns="0" numCol="2" spcCol="274320" rtlCol="0">
            <a:noAutofit/>
          </a:bodyPr>
          <a:lstStyle>
            <a:lvl1pPr marL="182880" indent="-182880" algn="l" defTabSz="914400" rtl="0" eaLnBrk="1" latinLnBrk="0" hangingPunct="1">
              <a:lnSpc>
                <a:spcPct val="95000"/>
              </a:lnSpc>
              <a:spcBef>
                <a:spcPts val="1000"/>
              </a:spcBef>
              <a:buFont typeface="Arial" panose="020B0604020202020204" pitchFamily="34" charset="0"/>
              <a:buChar char="▪"/>
              <a:defRPr sz="1000" b="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000" b="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000" b="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000" b="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000" b="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D6750D65-DB96-507A-AF1A-E5E0B97CC81D}"/>
              </a:ext>
            </a:extLst>
          </p:cNvPr>
          <p:cNvPicPr>
            <a:picLocks noChangeAspect="1"/>
          </p:cNvPicPr>
          <p:nvPr userDrawn="1"/>
        </p:nvPicPr>
        <p:blipFill>
          <a:blip r:embed="rId2"/>
          <a:stretch>
            <a:fillRect/>
          </a:stretch>
        </p:blipFill>
        <p:spPr>
          <a:xfrm>
            <a:off x="7916492" y="411481"/>
            <a:ext cx="314609" cy="464819"/>
          </a:xfrm>
          <a:prstGeom prst="rect">
            <a:avLst/>
          </a:prstGeom>
        </p:spPr>
      </p:pic>
      <p:pic>
        <p:nvPicPr>
          <p:cNvPr id="8" name="Picture 7" descr="A red blue and white logo&#10;&#10;Description automatically generated">
            <a:extLst>
              <a:ext uri="{FF2B5EF4-FFF2-40B4-BE49-F238E27FC236}">
                <a16:creationId xmlns:a16="http://schemas.microsoft.com/office/drawing/2014/main" id="{218EC92B-73FA-886E-7122-5BA8521DE1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0374" y="460182"/>
            <a:ext cx="372914" cy="346546"/>
          </a:xfrm>
          <a:prstGeom prst="rect">
            <a:avLst/>
          </a:prstGeom>
        </p:spPr>
      </p:pic>
      <p:sp>
        <p:nvSpPr>
          <p:cNvPr id="11" name="Footer">
            <a:extLst>
              <a:ext uri="{FF2B5EF4-FFF2-40B4-BE49-F238E27FC236}">
                <a16:creationId xmlns:a16="http://schemas.microsoft.com/office/drawing/2014/main" id="{B7293EC2-EA58-8CE2-DFC9-BA8B342F9339}"/>
              </a:ext>
            </a:extLst>
          </p:cNvPr>
          <p:cNvSpPr txBox="1"/>
          <p:nvPr userDrawn="1"/>
        </p:nvSpPr>
        <p:spPr>
          <a:xfrm>
            <a:off x="411479" y="6263640"/>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76</a:t>
            </a:r>
            <a:r>
              <a:rPr lang="en-US" sz="700" b="1" cap="all" baseline="30000" dirty="0">
                <a:solidFill>
                  <a:schemeClr val="tx2"/>
                </a:solidFill>
              </a:rPr>
              <a:t>th</a:t>
            </a:r>
            <a:r>
              <a:rPr lang="en-US" sz="700" b="1" cap="all" baseline="0" dirty="0">
                <a:solidFill>
                  <a:schemeClr val="tx2"/>
                </a:solidFill>
              </a:rPr>
              <a:t> Operational response command</a:t>
            </a:r>
          </a:p>
        </p:txBody>
      </p:sp>
      <p:sp>
        <p:nvSpPr>
          <p:cNvPr id="13" name="Slide Number">
            <a:extLst>
              <a:ext uri="{FF2B5EF4-FFF2-40B4-BE49-F238E27FC236}">
                <a16:creationId xmlns:a16="http://schemas.microsoft.com/office/drawing/2014/main" id="{264B5C26-C988-2CC0-B9BB-59188657913B}"/>
              </a:ext>
            </a:extLst>
          </p:cNvPr>
          <p:cNvSpPr txBox="1">
            <a:spLocks/>
          </p:cNvSpPr>
          <p:nvPr userDrawn="1"/>
        </p:nvSpPr>
        <p:spPr>
          <a:xfrm>
            <a:off x="7937500" y="6263640"/>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183980752"/>
      </p:ext>
    </p:extLst>
  </p:cSld>
  <p:clrMapOvr>
    <a:masterClrMapping/>
  </p:clrMapOvr>
  <p:transition/>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94575-7A52-EFDD-89A4-10327AE71B03}"/>
              </a:ext>
            </a:extLst>
          </p:cNvPr>
          <p:cNvSpPr txBox="1"/>
          <p:nvPr userDrawn="1"/>
        </p:nvSpPr>
        <p:spPr>
          <a:xfrm>
            <a:off x="8627165" y="616226"/>
            <a:ext cx="0" cy="0"/>
          </a:xfrm>
          <a:prstGeom prst="rect">
            <a:avLst/>
          </a:prstGeom>
          <a:noFill/>
        </p:spPr>
        <p:txBody>
          <a:bodyPr wrap="none" lIns="0" tIns="0" rIns="0" bIns="0" rtlCol="0">
            <a:noAutofit/>
          </a:bodyPr>
          <a:lstStyle/>
          <a:p>
            <a:pPr marL="182880" indent="-182880">
              <a:lnSpc>
                <a:spcPct val="95000"/>
              </a:lnSpc>
              <a:spcBef>
                <a:spcPts val="1000"/>
              </a:spcBef>
              <a:buSzPct val="100000"/>
              <a:buFont typeface="Arial"/>
              <a:buChar char="▪"/>
            </a:pPr>
            <a:endParaRPr lang="en-US" sz="1600" dirty="0"/>
          </a:p>
        </p:txBody>
      </p:sp>
      <p:pic>
        <p:nvPicPr>
          <p:cNvPr id="3" name="Picture 2" descr="Logo&#10;&#10;Description automatically generated">
            <a:extLst>
              <a:ext uri="{FF2B5EF4-FFF2-40B4-BE49-F238E27FC236}">
                <a16:creationId xmlns:a16="http://schemas.microsoft.com/office/drawing/2014/main" id="{323389B5-C788-4CF6-1634-E2FA92F8EB26}"/>
              </a:ext>
            </a:extLst>
          </p:cNvPr>
          <p:cNvPicPr>
            <a:picLocks noChangeAspect="1"/>
          </p:cNvPicPr>
          <p:nvPr userDrawn="1"/>
        </p:nvPicPr>
        <p:blipFill>
          <a:blip r:embed="rId2"/>
          <a:stretch>
            <a:fillRect/>
          </a:stretch>
        </p:blipFill>
        <p:spPr>
          <a:xfrm>
            <a:off x="7916492" y="411481"/>
            <a:ext cx="314609" cy="464819"/>
          </a:xfrm>
          <a:prstGeom prst="rect">
            <a:avLst/>
          </a:prstGeom>
        </p:spPr>
      </p:pic>
      <p:pic>
        <p:nvPicPr>
          <p:cNvPr id="4" name="Picture 3" descr="A red blue and white logo&#10;&#10;Description automatically generated">
            <a:extLst>
              <a:ext uri="{FF2B5EF4-FFF2-40B4-BE49-F238E27FC236}">
                <a16:creationId xmlns:a16="http://schemas.microsoft.com/office/drawing/2014/main" id="{AA4F5655-7D71-4958-3B47-89BA0EDEE4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0374" y="460182"/>
            <a:ext cx="372914" cy="346546"/>
          </a:xfrm>
          <a:prstGeom prst="rect">
            <a:avLst/>
          </a:prstGeom>
        </p:spPr>
      </p:pic>
      <p:sp>
        <p:nvSpPr>
          <p:cNvPr id="5" name="Footer">
            <a:extLst>
              <a:ext uri="{FF2B5EF4-FFF2-40B4-BE49-F238E27FC236}">
                <a16:creationId xmlns:a16="http://schemas.microsoft.com/office/drawing/2014/main" id="{194BAA0B-D11C-7A3B-F920-26D96770B757}"/>
              </a:ext>
            </a:extLst>
          </p:cNvPr>
          <p:cNvSpPr txBox="1"/>
          <p:nvPr userDrawn="1"/>
        </p:nvSpPr>
        <p:spPr>
          <a:xfrm>
            <a:off x="411479" y="6263640"/>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76</a:t>
            </a:r>
            <a:r>
              <a:rPr lang="en-US" sz="700" b="1" cap="all" baseline="30000" dirty="0">
                <a:solidFill>
                  <a:schemeClr val="tx2"/>
                </a:solidFill>
              </a:rPr>
              <a:t>th</a:t>
            </a:r>
            <a:r>
              <a:rPr lang="en-US" sz="700" b="1" cap="all" baseline="0" dirty="0">
                <a:solidFill>
                  <a:schemeClr val="tx2"/>
                </a:solidFill>
              </a:rPr>
              <a:t> Operational response command</a:t>
            </a:r>
          </a:p>
        </p:txBody>
      </p:sp>
      <p:sp>
        <p:nvSpPr>
          <p:cNvPr id="6" name="Slide Number">
            <a:extLst>
              <a:ext uri="{FF2B5EF4-FFF2-40B4-BE49-F238E27FC236}">
                <a16:creationId xmlns:a16="http://schemas.microsoft.com/office/drawing/2014/main" id="{34B91008-BF8C-4BEF-E690-03B0BEA6ACF4}"/>
              </a:ext>
            </a:extLst>
          </p:cNvPr>
          <p:cNvSpPr txBox="1">
            <a:spLocks/>
          </p:cNvSpPr>
          <p:nvPr userDrawn="1"/>
        </p:nvSpPr>
        <p:spPr>
          <a:xfrm>
            <a:off x="7937500" y="6263640"/>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757308621"/>
      </p:ext>
    </p:extLst>
  </p:cSld>
  <p:clrMapOvr>
    <a:masterClrMapping/>
  </p:clrMapOvr>
  <p:transition/>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0" kern="1200" cap="all" baseline="0">
                <a:solidFill>
                  <a:schemeClr val="tx1"/>
                </a:solidFill>
                <a:effectLst/>
                <a:latin typeface="+mj-lt"/>
                <a:ea typeface="+mj-ea"/>
                <a:cs typeface="+mj-cs"/>
              </a:defRPr>
            </a:lvl1pPr>
          </a:lstStyle>
          <a:p>
            <a:r>
              <a:rPr lang="en-US" dirty="0"/>
              <a:t>[Slide title]</a:t>
            </a:r>
          </a:p>
        </p:txBody>
      </p:sp>
      <p:sp>
        <p:nvSpPr>
          <p:cNvPr id="3" name="TextBox 2">
            <a:extLst>
              <a:ext uri="{FF2B5EF4-FFF2-40B4-BE49-F238E27FC236}">
                <a16:creationId xmlns:a16="http://schemas.microsoft.com/office/drawing/2014/main" id="{7F3CB4C8-B73C-450D-472D-55886F8D386E}"/>
              </a:ext>
            </a:extLst>
          </p:cNvPr>
          <p:cNvSpPr txBox="1"/>
          <p:nvPr userDrawn="1"/>
        </p:nvSpPr>
        <p:spPr>
          <a:xfrm>
            <a:off x="8627165" y="616226"/>
            <a:ext cx="0" cy="0"/>
          </a:xfrm>
          <a:prstGeom prst="rect">
            <a:avLst/>
          </a:prstGeom>
          <a:noFill/>
        </p:spPr>
        <p:txBody>
          <a:bodyPr wrap="none" lIns="0" tIns="0" rIns="0" bIns="0" rtlCol="0">
            <a:noAutofit/>
          </a:bodyPr>
          <a:lstStyle/>
          <a:p>
            <a:pPr marL="182880" indent="-182880">
              <a:lnSpc>
                <a:spcPct val="95000"/>
              </a:lnSpc>
              <a:spcBef>
                <a:spcPts val="1000"/>
              </a:spcBef>
              <a:buSzPct val="100000"/>
              <a:buFont typeface="Arial"/>
              <a:buChar char="▪"/>
            </a:pPr>
            <a:endParaRPr lang="en-US" sz="1600" dirty="0"/>
          </a:p>
        </p:txBody>
      </p:sp>
      <p:pic>
        <p:nvPicPr>
          <p:cNvPr id="4" name="Picture 3" descr="Logo&#10;&#10;Description automatically generated">
            <a:extLst>
              <a:ext uri="{FF2B5EF4-FFF2-40B4-BE49-F238E27FC236}">
                <a16:creationId xmlns:a16="http://schemas.microsoft.com/office/drawing/2014/main" id="{A1D7CEC0-63CB-FE57-56C9-3A8AE27CB4DA}"/>
              </a:ext>
            </a:extLst>
          </p:cNvPr>
          <p:cNvPicPr>
            <a:picLocks noChangeAspect="1"/>
          </p:cNvPicPr>
          <p:nvPr userDrawn="1"/>
        </p:nvPicPr>
        <p:blipFill>
          <a:blip r:embed="rId2"/>
          <a:stretch>
            <a:fillRect/>
          </a:stretch>
        </p:blipFill>
        <p:spPr>
          <a:xfrm>
            <a:off x="7916492" y="411481"/>
            <a:ext cx="314609" cy="464819"/>
          </a:xfrm>
          <a:prstGeom prst="rect">
            <a:avLst/>
          </a:prstGeom>
        </p:spPr>
      </p:pic>
      <p:pic>
        <p:nvPicPr>
          <p:cNvPr id="5" name="Picture 4" descr="A red blue and white logo&#10;&#10;Description automatically generated">
            <a:extLst>
              <a:ext uri="{FF2B5EF4-FFF2-40B4-BE49-F238E27FC236}">
                <a16:creationId xmlns:a16="http://schemas.microsoft.com/office/drawing/2014/main" id="{7E8AE77F-7ED7-0788-ACF0-66DC50238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0374" y="460182"/>
            <a:ext cx="372914" cy="346546"/>
          </a:xfrm>
          <a:prstGeom prst="rect">
            <a:avLst/>
          </a:prstGeom>
        </p:spPr>
      </p:pic>
      <p:sp>
        <p:nvSpPr>
          <p:cNvPr id="6" name="Footer">
            <a:extLst>
              <a:ext uri="{FF2B5EF4-FFF2-40B4-BE49-F238E27FC236}">
                <a16:creationId xmlns:a16="http://schemas.microsoft.com/office/drawing/2014/main" id="{EF63B064-1FD4-34BD-F32E-09F3EFD0EDF1}"/>
              </a:ext>
            </a:extLst>
          </p:cNvPr>
          <p:cNvSpPr txBox="1"/>
          <p:nvPr userDrawn="1"/>
        </p:nvSpPr>
        <p:spPr>
          <a:xfrm>
            <a:off x="411479" y="6263640"/>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76</a:t>
            </a:r>
            <a:r>
              <a:rPr lang="en-US" sz="700" b="1" cap="all" baseline="30000" dirty="0">
                <a:solidFill>
                  <a:schemeClr val="tx2"/>
                </a:solidFill>
              </a:rPr>
              <a:t>th</a:t>
            </a:r>
            <a:r>
              <a:rPr lang="en-US" sz="700" b="1" cap="all" baseline="0" dirty="0">
                <a:solidFill>
                  <a:schemeClr val="tx2"/>
                </a:solidFill>
              </a:rPr>
              <a:t> Operational response command</a:t>
            </a:r>
          </a:p>
        </p:txBody>
      </p:sp>
      <p:sp>
        <p:nvSpPr>
          <p:cNvPr id="7" name="Slide Number">
            <a:extLst>
              <a:ext uri="{FF2B5EF4-FFF2-40B4-BE49-F238E27FC236}">
                <a16:creationId xmlns:a16="http://schemas.microsoft.com/office/drawing/2014/main" id="{66624604-BCFD-7783-5086-0C46D54F92C3}"/>
              </a:ext>
            </a:extLst>
          </p:cNvPr>
          <p:cNvSpPr txBox="1">
            <a:spLocks/>
          </p:cNvSpPr>
          <p:nvPr userDrawn="1"/>
        </p:nvSpPr>
        <p:spPr>
          <a:xfrm>
            <a:off x="7937500" y="6263640"/>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260377147"/>
      </p:ext>
    </p:extLst>
  </p:cSld>
  <p:clrMapOvr>
    <a:masterClrMapping/>
  </p:clrMapOvr>
  <p:transition/>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629400" cy="914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04800" y="1981200"/>
            <a:ext cx="8534400" cy="3441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787400"/>
            <a:ext cx="85344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765300"/>
            <a:ext cx="4191000" cy="34417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65300"/>
            <a:ext cx="4191000" cy="34417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100" y="787400"/>
            <a:ext cx="8534400" cy="914400"/>
          </a:xfrm>
          <a:prstGeom prst="rect">
            <a:avLst/>
          </a:prstGeo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8"/>
          <p:cNvSpPr>
            <a:spLocks noChangeArrowheads="1"/>
          </p:cNvSpPr>
          <p:nvPr/>
        </p:nvSpPr>
        <p:spPr bwMode="auto">
          <a:xfrm>
            <a:off x="3544888" y="5678488"/>
            <a:ext cx="224472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endParaRPr lang="en-US" sz="2400" b="1" dirty="0">
              <a:solidFill>
                <a:srgbClr val="00279F"/>
              </a:solidFill>
              <a:cs typeface="+mn-cs"/>
            </a:endParaRPr>
          </a:p>
        </p:txBody>
      </p:sp>
      <p:sp>
        <p:nvSpPr>
          <p:cNvPr id="14" name="Title 3">
            <a:extLst>
              <a:ext uri="{FF2B5EF4-FFF2-40B4-BE49-F238E27FC236}">
                <a16:creationId xmlns:a16="http://schemas.microsoft.com/office/drawing/2014/main" id="{7E3C7F70-A384-AAFD-24DF-CB9FB9B80C4F}"/>
              </a:ext>
            </a:extLst>
          </p:cNvPr>
          <p:cNvSpPr txBox="1">
            <a:spLocks/>
          </p:cNvSpPr>
          <p:nvPr userDrawn="1"/>
        </p:nvSpPr>
        <p:spPr>
          <a:xfrm>
            <a:off x="2362200" y="2253113"/>
            <a:ext cx="6370636" cy="1633083"/>
          </a:xfrm>
          <a:prstGeom prst="rect">
            <a:avLst/>
          </a:prstGeom>
        </p:spPr>
        <p:txBody>
          <a:bodyPr/>
          <a:lstStyle>
            <a:lvl1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9pPr>
          </a:lstStyle>
          <a:p>
            <a:pPr algn="l"/>
            <a:endParaRPr lang="en-US" b="0" kern="0" dirty="0">
              <a:effectLst/>
            </a:endParaRPr>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p:hf hdr="0" ftr="0" dt="0"/>
  <p:txStyles>
    <p:titleStyle>
      <a:lvl1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b="1">
          <a:solidFill>
            <a:schemeClr val="tx1"/>
          </a:solidFill>
          <a:latin typeface="+mn-lt"/>
        </a:defRPr>
      </a:lvl2pPr>
      <a:lvl3pPr marL="1143000" indent="-228600" algn="l" rtl="0" eaLnBrk="0" fontAlgn="base" hangingPunct="0">
        <a:spcBef>
          <a:spcPct val="20000"/>
        </a:spcBef>
        <a:spcAft>
          <a:spcPct val="0"/>
        </a:spcAft>
        <a:buSzPct val="100000"/>
        <a:buChar char="•"/>
        <a:defRPr b="1">
          <a:solidFill>
            <a:schemeClr val="tx1"/>
          </a:solidFill>
          <a:latin typeface="+mn-lt"/>
        </a:defRPr>
      </a:lvl3pPr>
      <a:lvl4pPr marL="1600200" indent="-228600" algn="l" rtl="0" eaLnBrk="0" fontAlgn="base" hangingPunct="0">
        <a:spcBef>
          <a:spcPct val="20000"/>
        </a:spcBef>
        <a:spcAft>
          <a:spcPct val="0"/>
        </a:spcAft>
        <a:buSzPct val="100000"/>
        <a:buChar char="–"/>
        <a:defRPr sz="1600" b="1">
          <a:solidFill>
            <a:schemeClr val="tx1"/>
          </a:solidFill>
          <a:latin typeface="+mn-lt"/>
        </a:defRPr>
      </a:lvl4pPr>
      <a:lvl5pPr marL="2057400" indent="-228600" algn="l" rtl="0" eaLnBrk="0" fontAlgn="base" hangingPunct="0">
        <a:spcBef>
          <a:spcPct val="20000"/>
        </a:spcBef>
        <a:spcAft>
          <a:spcPct val="0"/>
        </a:spcAft>
        <a:buSzPct val="100000"/>
        <a:buChar char="•"/>
        <a:defRPr sz="1400" b="1">
          <a:solidFill>
            <a:schemeClr val="tx1"/>
          </a:solidFill>
          <a:latin typeface="Times New Roman" pitchFamily="18" charset="0"/>
        </a:defRPr>
      </a:lvl5pPr>
      <a:lvl6pPr marL="2514600" indent="-228600" algn="l" rtl="0" fontAlgn="base">
        <a:spcBef>
          <a:spcPct val="20000"/>
        </a:spcBef>
        <a:spcAft>
          <a:spcPct val="0"/>
        </a:spcAft>
        <a:buSzPct val="100000"/>
        <a:buChar char="•"/>
        <a:defRPr sz="1400" b="1">
          <a:solidFill>
            <a:schemeClr val="tx1"/>
          </a:solidFill>
          <a:latin typeface="Times New Roman" pitchFamily="18" charset="0"/>
        </a:defRPr>
      </a:lvl6pPr>
      <a:lvl7pPr marL="2971800" indent="-228600" algn="l" rtl="0" fontAlgn="base">
        <a:spcBef>
          <a:spcPct val="20000"/>
        </a:spcBef>
        <a:spcAft>
          <a:spcPct val="0"/>
        </a:spcAft>
        <a:buSzPct val="100000"/>
        <a:buChar char="•"/>
        <a:defRPr sz="1400" b="1">
          <a:solidFill>
            <a:schemeClr val="tx1"/>
          </a:solidFill>
          <a:latin typeface="Times New Roman" pitchFamily="18" charset="0"/>
        </a:defRPr>
      </a:lvl7pPr>
      <a:lvl8pPr marL="3429000" indent="-228600" algn="l" rtl="0" fontAlgn="base">
        <a:spcBef>
          <a:spcPct val="20000"/>
        </a:spcBef>
        <a:spcAft>
          <a:spcPct val="0"/>
        </a:spcAft>
        <a:buSzPct val="100000"/>
        <a:buChar char="•"/>
        <a:defRPr sz="1400" b="1">
          <a:solidFill>
            <a:schemeClr val="tx1"/>
          </a:solidFill>
          <a:latin typeface="Times New Roman" pitchFamily="18" charset="0"/>
        </a:defRPr>
      </a:lvl8pPr>
      <a:lvl9pPr marL="3886200" indent="-228600" algn="l" rtl="0" fontAlgn="base">
        <a:spcBef>
          <a:spcPct val="20000"/>
        </a:spcBef>
        <a:spcAft>
          <a:spcPct val="0"/>
        </a:spcAft>
        <a:buSzPct val="100000"/>
        <a:buChar char="•"/>
        <a:defRPr sz="1400" b="1">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2539426"/>
            <a:ext cx="6858000" cy="1200321"/>
          </a:xfrm>
          <a:prstGeom prst="rect">
            <a:avLst/>
          </a:prstGeom>
        </p:spPr>
        <p:txBody>
          <a:bodyPr wrap="square" lIns="91432" tIns="45716" rIns="91432" bIns="45716">
            <a:spAutoFit/>
          </a:bodyPr>
          <a:lstStyle/>
          <a:p>
            <a:pPr defTabSz="914403">
              <a:defRPr/>
            </a:pPr>
            <a:r>
              <a:rPr lang="en-US" sz="3600" dirty="0">
                <a:latin typeface="Arial" charset="0"/>
              </a:rPr>
              <a:t>SEMI-CENTRALIZED PROMOTIONS</a:t>
            </a:r>
          </a:p>
        </p:txBody>
      </p:sp>
      <p:sp>
        <p:nvSpPr>
          <p:cNvPr id="2" name="Text Placeholder 5">
            <a:extLst>
              <a:ext uri="{FF2B5EF4-FFF2-40B4-BE49-F238E27FC236}">
                <a16:creationId xmlns:a16="http://schemas.microsoft.com/office/drawing/2014/main" id="{AF71DF52-16BD-55F3-3484-A3AE63899007}"/>
              </a:ext>
            </a:extLst>
          </p:cNvPr>
          <p:cNvSpPr txBox="1">
            <a:spLocks/>
          </p:cNvSpPr>
          <p:nvPr/>
        </p:nvSpPr>
        <p:spPr>
          <a:xfrm>
            <a:off x="6477000" y="4114800"/>
            <a:ext cx="1876426" cy="338328"/>
          </a:xfrm>
          <a:prstGeom prst="rect">
            <a:avLst/>
          </a:prstGeom>
        </p:spPr>
        <p:txBody>
          <a:bodyPr/>
          <a:lstStyle>
            <a:lvl1pPr marL="342900" indent="-342900" algn="l" rtl="0" eaLnBrk="0" fontAlgn="base" hangingPunct="0">
              <a:spcBef>
                <a:spcPct val="20000"/>
              </a:spcBef>
              <a:spcAft>
                <a:spcPct val="0"/>
              </a:spcAft>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b="1">
                <a:solidFill>
                  <a:schemeClr val="tx1"/>
                </a:solidFill>
                <a:latin typeface="+mn-lt"/>
              </a:defRPr>
            </a:lvl2pPr>
            <a:lvl3pPr marL="1143000" indent="-228600" algn="l" rtl="0" eaLnBrk="0" fontAlgn="base" hangingPunct="0">
              <a:spcBef>
                <a:spcPct val="20000"/>
              </a:spcBef>
              <a:spcAft>
                <a:spcPct val="0"/>
              </a:spcAft>
              <a:buSzPct val="100000"/>
              <a:buChar char="•"/>
              <a:defRPr b="1">
                <a:solidFill>
                  <a:schemeClr val="tx1"/>
                </a:solidFill>
                <a:latin typeface="+mn-lt"/>
              </a:defRPr>
            </a:lvl3pPr>
            <a:lvl4pPr marL="1600200" indent="-228600" algn="l" rtl="0" eaLnBrk="0" fontAlgn="base" hangingPunct="0">
              <a:spcBef>
                <a:spcPct val="20000"/>
              </a:spcBef>
              <a:spcAft>
                <a:spcPct val="0"/>
              </a:spcAft>
              <a:buSzPct val="100000"/>
              <a:buChar char="–"/>
              <a:defRPr sz="1600" b="1">
                <a:solidFill>
                  <a:schemeClr val="tx1"/>
                </a:solidFill>
                <a:latin typeface="+mn-lt"/>
              </a:defRPr>
            </a:lvl4pPr>
            <a:lvl5pPr marL="2057400" indent="-228600" algn="l" rtl="0" eaLnBrk="0" fontAlgn="base" hangingPunct="0">
              <a:spcBef>
                <a:spcPct val="20000"/>
              </a:spcBef>
              <a:spcAft>
                <a:spcPct val="0"/>
              </a:spcAft>
              <a:buSzPct val="100000"/>
              <a:buChar char="•"/>
              <a:defRPr sz="1400" b="1">
                <a:solidFill>
                  <a:schemeClr val="tx1"/>
                </a:solidFill>
                <a:latin typeface="Times New Roman" pitchFamily="18" charset="0"/>
              </a:defRPr>
            </a:lvl5pPr>
            <a:lvl6pPr marL="2514600" indent="-228600" algn="l" rtl="0" fontAlgn="base">
              <a:spcBef>
                <a:spcPct val="20000"/>
              </a:spcBef>
              <a:spcAft>
                <a:spcPct val="0"/>
              </a:spcAft>
              <a:buSzPct val="100000"/>
              <a:buChar char="•"/>
              <a:defRPr sz="1400" b="1">
                <a:solidFill>
                  <a:schemeClr val="tx1"/>
                </a:solidFill>
                <a:latin typeface="Times New Roman" pitchFamily="18" charset="0"/>
              </a:defRPr>
            </a:lvl6pPr>
            <a:lvl7pPr marL="2971800" indent="-228600" algn="l" rtl="0" fontAlgn="base">
              <a:spcBef>
                <a:spcPct val="20000"/>
              </a:spcBef>
              <a:spcAft>
                <a:spcPct val="0"/>
              </a:spcAft>
              <a:buSzPct val="100000"/>
              <a:buChar char="•"/>
              <a:defRPr sz="1400" b="1">
                <a:solidFill>
                  <a:schemeClr val="tx1"/>
                </a:solidFill>
                <a:latin typeface="Times New Roman" pitchFamily="18" charset="0"/>
              </a:defRPr>
            </a:lvl7pPr>
            <a:lvl8pPr marL="3429000" indent="-228600" algn="l" rtl="0" fontAlgn="base">
              <a:spcBef>
                <a:spcPct val="20000"/>
              </a:spcBef>
              <a:spcAft>
                <a:spcPct val="0"/>
              </a:spcAft>
              <a:buSzPct val="100000"/>
              <a:buChar char="•"/>
              <a:defRPr sz="1400" b="1">
                <a:solidFill>
                  <a:schemeClr val="tx1"/>
                </a:solidFill>
                <a:latin typeface="Times New Roman" pitchFamily="18" charset="0"/>
              </a:defRPr>
            </a:lvl8pPr>
            <a:lvl9pPr marL="3886200" indent="-228600" algn="l" rtl="0" fontAlgn="base">
              <a:spcBef>
                <a:spcPct val="20000"/>
              </a:spcBef>
              <a:spcAft>
                <a:spcPct val="0"/>
              </a:spcAft>
              <a:buSzPct val="100000"/>
              <a:buChar char="•"/>
              <a:defRPr sz="1400" b="1">
                <a:solidFill>
                  <a:schemeClr val="tx1"/>
                </a:solidFill>
                <a:latin typeface="Times New Roman" pitchFamily="18" charset="0"/>
              </a:defRPr>
            </a:lvl9pPr>
          </a:lstStyle>
          <a:p>
            <a:pPr marL="0" indent="0" algn="ctr">
              <a:buNone/>
            </a:pPr>
            <a:r>
              <a:rPr lang="en-US" sz="1200" kern="0" dirty="0"/>
              <a:t>12 SEP 2023</a:t>
            </a:r>
          </a:p>
        </p:txBody>
      </p:sp>
      <p:pic>
        <p:nvPicPr>
          <p:cNvPr id="7" name="Picture 6" descr="A red blue and white logo&#10;&#10;Description automatically generated">
            <a:extLst>
              <a:ext uri="{FF2B5EF4-FFF2-40B4-BE49-F238E27FC236}">
                <a16:creationId xmlns:a16="http://schemas.microsoft.com/office/drawing/2014/main" id="{A2B44E03-0CCA-AD8E-2024-695A97162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22869"/>
            <a:ext cx="1503293" cy="1397000"/>
          </a:xfrm>
          <a:prstGeom prst="rect">
            <a:avLst/>
          </a:prstGeom>
        </p:spPr>
      </p:pic>
      <p:grpSp>
        <p:nvGrpSpPr>
          <p:cNvPr id="8" name="Group">
            <a:extLst>
              <a:ext uri="{FF2B5EF4-FFF2-40B4-BE49-F238E27FC236}">
                <a16:creationId xmlns:a16="http://schemas.microsoft.com/office/drawing/2014/main" id="{BDBC94FE-915F-A11A-8FFD-C606E0FB86FD}"/>
              </a:ext>
            </a:extLst>
          </p:cNvPr>
          <p:cNvGrpSpPr/>
          <p:nvPr/>
        </p:nvGrpSpPr>
        <p:grpSpPr>
          <a:xfrm>
            <a:off x="411164" y="2194560"/>
            <a:ext cx="8321674" cy="2377440"/>
            <a:chOff x="411164" y="2240280"/>
            <a:chExt cx="8321674" cy="2377440"/>
          </a:xfrm>
        </p:grpSpPr>
        <p:sp>
          <p:nvSpPr>
            <p:cNvPr id="9" name="Rectangle">
              <a:extLst>
                <a:ext uri="{FF2B5EF4-FFF2-40B4-BE49-F238E27FC236}">
                  <a16:creationId xmlns:a16="http://schemas.microsoft.com/office/drawing/2014/main" id="{7A69D11A-CF92-271B-B2BC-485A37A4C7D2}"/>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0" name="Line">
              <a:extLst>
                <a:ext uri="{FF2B5EF4-FFF2-40B4-BE49-F238E27FC236}">
                  <a16:creationId xmlns:a16="http://schemas.microsoft.com/office/drawing/2014/main" id="{86838ED9-DE33-3027-5A06-A426C2602607}"/>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1" name="Line">
              <a:extLst>
                <a:ext uri="{FF2B5EF4-FFF2-40B4-BE49-F238E27FC236}">
                  <a16:creationId xmlns:a16="http://schemas.microsoft.com/office/drawing/2014/main" id="{7C65F49F-EFA0-AFC6-2515-4F6F938377A6}"/>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954F6BA2-3643-926E-A0D4-F9BA43278944}"/>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13" name="Text Placeholder 2">
            <a:extLst>
              <a:ext uri="{FF2B5EF4-FFF2-40B4-BE49-F238E27FC236}">
                <a16:creationId xmlns:a16="http://schemas.microsoft.com/office/drawing/2014/main" id="{CD29C96F-5CBE-3FE6-64EE-0B939913FCEE}"/>
              </a:ext>
            </a:extLst>
          </p:cNvPr>
          <p:cNvSpPr txBox="1">
            <a:spLocks/>
          </p:cNvSpPr>
          <p:nvPr/>
        </p:nvSpPr>
        <p:spPr>
          <a:xfrm>
            <a:off x="594201" y="4005072"/>
            <a:ext cx="1615593" cy="457200"/>
          </a:xfrm>
          <a:prstGeom prst="rect">
            <a:avLst/>
          </a:prstGeom>
        </p:spPr>
        <p:txBody>
          <a:bodyPr anchor="ctr" anchorCtr="0"/>
          <a:lstStyle>
            <a:lvl1pPr marL="0" indent="0" algn="ctr" rtl="0" eaLnBrk="0" fontAlgn="base" hangingPunct="0">
              <a:spcBef>
                <a:spcPts val="0"/>
              </a:spcBef>
              <a:spcAft>
                <a:spcPct val="0"/>
              </a:spcAft>
              <a:buSzPct val="100000"/>
              <a:buFontTx/>
              <a:buNone/>
              <a:defRPr sz="1000" b="1" cap="all" baseline="0">
                <a:solidFill>
                  <a:schemeClr val="tx1"/>
                </a:solidFill>
                <a:latin typeface="+mn-lt"/>
                <a:ea typeface="+mn-ea"/>
                <a:cs typeface="+mn-cs"/>
              </a:defRPr>
            </a:lvl1pPr>
            <a:lvl2pPr marL="0" indent="0" algn="ctr" rtl="0" eaLnBrk="0" fontAlgn="base" hangingPunct="0">
              <a:spcBef>
                <a:spcPts val="0"/>
              </a:spcBef>
              <a:spcAft>
                <a:spcPct val="0"/>
              </a:spcAft>
              <a:buSzPct val="100000"/>
              <a:buFontTx/>
              <a:buNone/>
              <a:defRPr sz="1000" b="1" cap="all" baseline="0">
                <a:solidFill>
                  <a:schemeClr val="tx1"/>
                </a:solidFill>
                <a:latin typeface="+mn-lt"/>
              </a:defRPr>
            </a:lvl2pPr>
            <a:lvl3pPr marL="0" indent="0" algn="ctr" rtl="0" eaLnBrk="0" fontAlgn="base" hangingPunct="0">
              <a:spcBef>
                <a:spcPts val="0"/>
              </a:spcBef>
              <a:spcAft>
                <a:spcPct val="0"/>
              </a:spcAft>
              <a:buSzPct val="100000"/>
              <a:buFontTx/>
              <a:buNone/>
              <a:defRPr sz="1000" b="1" cap="all" baseline="0">
                <a:solidFill>
                  <a:schemeClr val="tx1"/>
                </a:solidFill>
                <a:latin typeface="+mn-lt"/>
              </a:defRPr>
            </a:lvl3pPr>
            <a:lvl4pPr marL="0" indent="0" algn="ctr" rtl="0" eaLnBrk="0" fontAlgn="base" hangingPunct="0">
              <a:spcBef>
                <a:spcPts val="0"/>
              </a:spcBef>
              <a:spcAft>
                <a:spcPct val="0"/>
              </a:spcAft>
              <a:buSzPct val="100000"/>
              <a:buFontTx/>
              <a:buNone/>
              <a:defRPr sz="1000" b="1" cap="all" baseline="0">
                <a:solidFill>
                  <a:schemeClr val="tx1"/>
                </a:solidFill>
                <a:latin typeface="+mn-lt"/>
              </a:defRPr>
            </a:lvl4pPr>
            <a:lvl5pPr marL="0" indent="0" algn="ctr" rtl="0" eaLnBrk="0" fontAlgn="base" hangingPunct="0">
              <a:spcBef>
                <a:spcPts val="0"/>
              </a:spcBef>
              <a:spcAft>
                <a:spcPct val="0"/>
              </a:spcAft>
              <a:buSzPct val="100000"/>
              <a:buFontTx/>
              <a:buNone/>
              <a:defRPr sz="1000" b="1" cap="all" baseline="0">
                <a:solidFill>
                  <a:schemeClr val="tx1"/>
                </a:solidFill>
                <a:latin typeface="Times New Roman" pitchFamily="18" charset="0"/>
              </a:defRPr>
            </a:lvl5pPr>
            <a:lvl6pPr marL="0" indent="0" algn="ctr" rtl="0" fontAlgn="base">
              <a:spcBef>
                <a:spcPts val="0"/>
              </a:spcBef>
              <a:spcAft>
                <a:spcPct val="0"/>
              </a:spcAft>
              <a:buSzPct val="100000"/>
              <a:buFontTx/>
              <a:buNone/>
              <a:defRPr sz="1000" b="1" cap="all" baseline="0">
                <a:solidFill>
                  <a:schemeClr val="tx1"/>
                </a:solidFill>
                <a:latin typeface="Times New Roman" pitchFamily="18" charset="0"/>
              </a:defRPr>
            </a:lvl6pPr>
            <a:lvl7pPr marL="0" indent="0" algn="ctr" rtl="0" fontAlgn="base">
              <a:spcBef>
                <a:spcPts val="0"/>
              </a:spcBef>
              <a:spcAft>
                <a:spcPct val="0"/>
              </a:spcAft>
              <a:buSzPct val="100000"/>
              <a:buFontTx/>
              <a:buNone/>
              <a:defRPr sz="1000" b="1" cap="all" baseline="0">
                <a:solidFill>
                  <a:schemeClr val="tx1"/>
                </a:solidFill>
                <a:latin typeface="Times New Roman" pitchFamily="18" charset="0"/>
              </a:defRPr>
            </a:lvl7pPr>
            <a:lvl8pPr marL="0" indent="0" algn="ctr" rtl="0" fontAlgn="base">
              <a:spcBef>
                <a:spcPts val="0"/>
              </a:spcBef>
              <a:spcAft>
                <a:spcPct val="0"/>
              </a:spcAft>
              <a:buSzPct val="100000"/>
              <a:buFontTx/>
              <a:buNone/>
              <a:defRPr sz="1000" b="1" cap="all" baseline="0">
                <a:solidFill>
                  <a:schemeClr val="tx1"/>
                </a:solidFill>
                <a:latin typeface="Times New Roman" pitchFamily="18" charset="0"/>
              </a:defRPr>
            </a:lvl8pPr>
            <a:lvl9pPr marL="0" indent="0" algn="ctr" rtl="0" fontAlgn="base">
              <a:spcBef>
                <a:spcPts val="0"/>
              </a:spcBef>
              <a:spcAft>
                <a:spcPct val="0"/>
              </a:spcAft>
              <a:buSzPct val="100000"/>
              <a:buFontTx/>
              <a:buNone/>
              <a:defRPr sz="1000" b="1" cap="all" baseline="0">
                <a:solidFill>
                  <a:schemeClr val="tx1"/>
                </a:solidFill>
                <a:latin typeface="Times New Roman" pitchFamily="18" charset="0"/>
              </a:defRPr>
            </a:lvl9pPr>
          </a:lstStyle>
          <a:p>
            <a:r>
              <a:rPr lang="en-US" kern="0" dirty="0"/>
              <a:t>76</a:t>
            </a:r>
            <a:r>
              <a:rPr lang="en-US" kern="0" baseline="30000" dirty="0"/>
              <a:t>th</a:t>
            </a:r>
            <a:r>
              <a:rPr lang="en-US" kern="0" dirty="0"/>
              <a:t> Operational response command</a:t>
            </a:r>
          </a:p>
        </p:txBody>
      </p:sp>
    </p:spTree>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PRR Integration Process:</a:t>
            </a:r>
            <a:br>
              <a:rPr lang="en-US" dirty="0"/>
            </a:br>
            <a:r>
              <a:rPr lang="en-US" dirty="0"/>
              <a:t>Step 3 Details</a:t>
            </a:r>
          </a:p>
        </p:txBody>
      </p:sp>
      <p:sp>
        <p:nvSpPr>
          <p:cNvPr id="3" name="Content Placeholder 2"/>
          <p:cNvSpPr>
            <a:spLocks noGrp="1"/>
          </p:cNvSpPr>
          <p:nvPr>
            <p:ph type="body" sz="quarter" idx="10"/>
          </p:nvPr>
        </p:nvSpPr>
        <p:spPr>
          <a:xfrm>
            <a:off x="411480" y="1828800"/>
            <a:ext cx="8321040" cy="2438402"/>
          </a:xfrm>
        </p:spPr>
        <p:txBody>
          <a:bodyPr numCol="1"/>
          <a:lstStyle/>
          <a:p>
            <a:pPr marL="0" indent="0" algn="ctr">
              <a:buNone/>
            </a:pPr>
            <a:r>
              <a:rPr lang="en-US" sz="1600" b="1" u="sng" dirty="0"/>
              <a:t>STEP 3 </a:t>
            </a:r>
            <a:r>
              <a:rPr lang="en-US" sz="1600" b="0" dirty="0"/>
              <a:t>(1ST DAY OF 2ND MONTH): </a:t>
            </a:r>
          </a:p>
          <a:p>
            <a:pPr algn="ctr"/>
            <a:endParaRPr lang="en-US" sz="1600" b="0" dirty="0"/>
          </a:p>
          <a:p>
            <a:r>
              <a:rPr lang="en-US" sz="1600" b="0" dirty="0"/>
              <a:t>During Step 3, IPPS-A refreshes the Promotion Consideration Roster and integrates all Soldiers recommended (Promotion Selects) to the Promotion Recommended Roster.</a:t>
            </a:r>
          </a:p>
          <a:p>
            <a:endParaRPr lang="en-US" sz="1600" b="0" dirty="0"/>
          </a:p>
          <a:p>
            <a:r>
              <a:rPr lang="en-US" sz="1600" b="0" dirty="0"/>
              <a:t>IPPS-A generates new Promotion Consideration Roster. Soldiers not recommended for promotion on previous board will appear on newly generated PCR.</a:t>
            </a:r>
          </a:p>
          <a:p>
            <a:pPr marL="0" indent="0">
              <a:buNone/>
            </a:pPr>
            <a:r>
              <a:rPr lang="en-US" sz="1600" b="0" dirty="0"/>
              <a:t>                                                                    </a:t>
            </a:r>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9536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1480" y="342065"/>
            <a:ext cx="6533645" cy="914400"/>
          </a:xfrm>
        </p:spPr>
        <p:txBody>
          <a:bodyPr/>
          <a:lstStyle/>
          <a:p>
            <a:r>
              <a:rPr lang="en-US" sz="3200" dirty="0"/>
              <a:t>Semi-Centralized Promotion Process (Cont.)</a:t>
            </a:r>
            <a:br>
              <a:rPr lang="en-US" sz="3200" dirty="0"/>
            </a:br>
            <a:endParaRPr lang="en-US" sz="3200" dirty="0"/>
          </a:p>
        </p:txBody>
      </p:sp>
      <p:sp>
        <p:nvSpPr>
          <p:cNvPr id="4" name="TextBox 3">
            <a:extLst>
              <a:ext uri="{FF2B5EF4-FFF2-40B4-BE49-F238E27FC236}">
                <a16:creationId xmlns:a16="http://schemas.microsoft.com/office/drawing/2014/main" id="{083B850F-F9A1-3934-1207-2E7EBDB57B99}"/>
              </a:ext>
            </a:extLst>
          </p:cNvPr>
          <p:cNvSpPr txBox="1"/>
          <p:nvPr/>
        </p:nvSpPr>
        <p:spPr>
          <a:xfrm>
            <a:off x="2541569" y="1566185"/>
            <a:ext cx="4226353" cy="338554"/>
          </a:xfrm>
          <a:prstGeom prst="rect">
            <a:avLst/>
          </a:prstGeom>
          <a:noFill/>
        </p:spPr>
        <p:txBody>
          <a:bodyPr wrap="square" rtlCol="0">
            <a:spAutoFit/>
          </a:bodyPr>
          <a:lstStyle/>
          <a:p>
            <a:r>
              <a:rPr lang="en-US" sz="1600" b="1" u="sng" dirty="0"/>
              <a:t>SLATING AND PROMOTION PROCESS</a:t>
            </a:r>
          </a:p>
        </p:txBody>
      </p:sp>
      <p:sp>
        <p:nvSpPr>
          <p:cNvPr id="5" name="TextBox 4">
            <a:extLst>
              <a:ext uri="{FF2B5EF4-FFF2-40B4-BE49-F238E27FC236}">
                <a16:creationId xmlns:a16="http://schemas.microsoft.com/office/drawing/2014/main" id="{F1400CBD-0BE5-94BB-D2EF-88D7FCB747BE}"/>
              </a:ext>
            </a:extLst>
          </p:cNvPr>
          <p:cNvSpPr txBox="1"/>
          <p:nvPr/>
        </p:nvSpPr>
        <p:spPr>
          <a:xfrm>
            <a:off x="0" y="2116040"/>
            <a:ext cx="2743289" cy="307777"/>
          </a:xfrm>
          <a:prstGeom prst="rect">
            <a:avLst/>
          </a:prstGeom>
          <a:noFill/>
        </p:spPr>
        <p:txBody>
          <a:bodyPr wrap="square" rtlCol="0">
            <a:spAutoFit/>
          </a:bodyPr>
          <a:lstStyle/>
          <a:p>
            <a:pPr algn="ctr"/>
            <a:r>
              <a:rPr lang="en-US" sz="1400" b="1" i="1" dirty="0"/>
              <a:t>3rd - 20th day of each month</a:t>
            </a:r>
          </a:p>
        </p:txBody>
      </p:sp>
      <p:grpSp>
        <p:nvGrpSpPr>
          <p:cNvPr id="7" name="Group 6">
            <a:extLst>
              <a:ext uri="{FF2B5EF4-FFF2-40B4-BE49-F238E27FC236}">
                <a16:creationId xmlns:a16="http://schemas.microsoft.com/office/drawing/2014/main" id="{7E330AEA-1C07-D431-31C3-C5D1FB01D387}"/>
              </a:ext>
            </a:extLst>
          </p:cNvPr>
          <p:cNvGrpSpPr/>
          <p:nvPr/>
        </p:nvGrpSpPr>
        <p:grpSpPr>
          <a:xfrm>
            <a:off x="509907" y="2454788"/>
            <a:ext cx="1931783" cy="1119837"/>
            <a:chOff x="-1571105" y="414251"/>
            <a:chExt cx="1313410" cy="935757"/>
          </a:xfrm>
          <a:solidFill>
            <a:srgbClr val="002060"/>
          </a:solidFill>
        </p:grpSpPr>
        <p:sp>
          <p:nvSpPr>
            <p:cNvPr id="8" name="Rounded Rectangle 34">
              <a:extLst>
                <a:ext uri="{FF2B5EF4-FFF2-40B4-BE49-F238E27FC236}">
                  <a16:creationId xmlns:a16="http://schemas.microsoft.com/office/drawing/2014/main" id="{FA368901-B3CA-03D7-A7B6-C8F7DB912E61}"/>
                </a:ext>
              </a:extLst>
            </p:cNvPr>
            <p:cNvSpPr/>
            <p:nvPr/>
          </p:nvSpPr>
          <p:spPr>
            <a:xfrm>
              <a:off x="-1571105" y="414251"/>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FC37FF28-AC3B-7323-21B5-BE070B757B3C}"/>
                </a:ext>
              </a:extLst>
            </p:cNvPr>
            <p:cNvSpPr txBox="1"/>
            <p:nvPr/>
          </p:nvSpPr>
          <p:spPr>
            <a:xfrm>
              <a:off x="-1504776" y="462724"/>
              <a:ext cx="1181210" cy="887284"/>
            </a:xfrm>
            <a:prstGeom prst="rect">
              <a:avLst/>
            </a:prstGeom>
            <a:grpFill/>
          </p:spPr>
          <p:txBody>
            <a:bodyPr wrap="square" rtlCol="0">
              <a:spAutoFit/>
            </a:bodyPr>
            <a:lstStyle/>
            <a:p>
              <a:r>
                <a:rPr lang="en-US" sz="900" b="1" dirty="0">
                  <a:solidFill>
                    <a:schemeClr val="bg1"/>
                  </a:solidFill>
                </a:rPr>
                <a:t>PAM matches and slates Soldiers to position of higher grade if pin-on eligible. System will slate based on available vacancies within the Soldier’s elected mileage.</a:t>
              </a:r>
            </a:p>
          </p:txBody>
        </p:sp>
      </p:grpSp>
      <p:sp>
        <p:nvSpPr>
          <p:cNvPr id="11" name="Arrow: Bent 10">
            <a:extLst>
              <a:ext uri="{FF2B5EF4-FFF2-40B4-BE49-F238E27FC236}">
                <a16:creationId xmlns:a16="http://schemas.microsoft.com/office/drawing/2014/main" id="{1191D6A6-FD0B-16A3-A3F3-B7E7DDF61904}"/>
              </a:ext>
            </a:extLst>
          </p:cNvPr>
          <p:cNvSpPr/>
          <p:nvPr/>
        </p:nvSpPr>
        <p:spPr>
          <a:xfrm>
            <a:off x="278177" y="3162840"/>
            <a:ext cx="189958" cy="341585"/>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8B5D5604-387D-7964-D4F1-ED1817197AB6}"/>
              </a:ext>
            </a:extLst>
          </p:cNvPr>
          <p:cNvSpPr txBox="1"/>
          <p:nvPr/>
        </p:nvSpPr>
        <p:spPr>
          <a:xfrm rot="16200000">
            <a:off x="-59990" y="3921877"/>
            <a:ext cx="747837" cy="307777"/>
          </a:xfrm>
          <a:prstGeom prst="rect">
            <a:avLst/>
          </a:prstGeom>
          <a:noFill/>
        </p:spPr>
        <p:txBody>
          <a:bodyPr wrap="square" rtlCol="0">
            <a:spAutoFit/>
          </a:bodyPr>
          <a:lstStyle/>
          <a:p>
            <a:r>
              <a:rPr lang="en-US" sz="1400" b="1" i="1" dirty="0"/>
              <a:t>Step 1</a:t>
            </a:r>
          </a:p>
        </p:txBody>
      </p:sp>
      <p:sp>
        <p:nvSpPr>
          <p:cNvPr id="13" name="Arrow: Bent 12">
            <a:extLst>
              <a:ext uri="{FF2B5EF4-FFF2-40B4-BE49-F238E27FC236}">
                <a16:creationId xmlns:a16="http://schemas.microsoft.com/office/drawing/2014/main" id="{78CE86CA-C550-7628-32F4-F5F6ED8AFCF0}"/>
              </a:ext>
            </a:extLst>
          </p:cNvPr>
          <p:cNvSpPr/>
          <p:nvPr/>
        </p:nvSpPr>
        <p:spPr>
          <a:xfrm rot="10800000" flipH="1">
            <a:off x="297787" y="4638380"/>
            <a:ext cx="189958" cy="328892"/>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677C45DE-1C3C-A938-B704-42E9AA45E5EF}"/>
              </a:ext>
            </a:extLst>
          </p:cNvPr>
          <p:cNvGrpSpPr/>
          <p:nvPr/>
        </p:nvGrpSpPr>
        <p:grpSpPr>
          <a:xfrm>
            <a:off x="535485" y="4449685"/>
            <a:ext cx="2321337" cy="1081430"/>
            <a:chOff x="-1602585" y="414250"/>
            <a:chExt cx="1344890" cy="1408287"/>
          </a:xfrm>
          <a:solidFill>
            <a:srgbClr val="002060"/>
          </a:solidFill>
        </p:grpSpPr>
        <p:sp>
          <p:nvSpPr>
            <p:cNvPr id="15" name="Rounded Rectangle 62">
              <a:extLst>
                <a:ext uri="{FF2B5EF4-FFF2-40B4-BE49-F238E27FC236}">
                  <a16:creationId xmlns:a16="http://schemas.microsoft.com/office/drawing/2014/main" id="{386982C7-4355-6C2D-68DE-3C6FD8DB7DCB}"/>
                </a:ext>
              </a:extLst>
            </p:cNvPr>
            <p:cNvSpPr/>
            <p:nvPr/>
          </p:nvSpPr>
          <p:spPr>
            <a:xfrm>
              <a:off x="-1602585" y="414250"/>
              <a:ext cx="1344890" cy="140828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E41263F-ED26-9373-81E9-09A548257AAA}"/>
                </a:ext>
              </a:extLst>
            </p:cNvPr>
            <p:cNvSpPr txBox="1"/>
            <p:nvPr/>
          </p:nvSpPr>
          <p:spPr>
            <a:xfrm>
              <a:off x="-1560883" y="446849"/>
              <a:ext cx="1227057" cy="1202402"/>
            </a:xfrm>
            <a:prstGeom prst="rect">
              <a:avLst/>
            </a:prstGeom>
            <a:grpFill/>
          </p:spPr>
          <p:txBody>
            <a:bodyPr wrap="square" rtlCol="0">
              <a:spAutoFit/>
            </a:bodyPr>
            <a:lstStyle/>
            <a:p>
              <a:pPr marL="171450" indent="-171450">
                <a:buFont typeface="Arial" panose="020B0604020202020204" pitchFamily="34" charset="0"/>
                <a:buChar char="•"/>
              </a:pPr>
              <a:r>
                <a:rPr lang="en-US" sz="900" b="1" dirty="0">
                  <a:solidFill>
                    <a:schemeClr val="bg1"/>
                  </a:solidFill>
                </a:rPr>
                <a:t>PAM runs o/a 5th of each month (based on slating calendar)</a:t>
              </a:r>
            </a:p>
            <a:p>
              <a:pPr marL="171450" indent="-171450">
                <a:buFont typeface="Arial" panose="020B0604020202020204" pitchFamily="34" charset="0"/>
                <a:buChar char="•"/>
              </a:pPr>
              <a:r>
                <a:rPr lang="en-US" sz="900" b="1" dirty="0">
                  <a:solidFill>
                    <a:schemeClr val="bg1"/>
                  </a:solidFill>
                </a:rPr>
                <a:t>RD disseminates slotting report to MSCs o/a 6th of the month</a:t>
              </a:r>
            </a:p>
            <a:p>
              <a:pPr marL="171450" indent="-171450">
                <a:buFont typeface="Arial" panose="020B0604020202020204" pitchFamily="34" charset="0"/>
                <a:buChar char="•"/>
              </a:pPr>
              <a:r>
                <a:rPr lang="en-US" sz="900" b="1" dirty="0">
                  <a:solidFill>
                    <a:schemeClr val="bg1"/>
                  </a:solidFill>
                </a:rPr>
                <a:t>MSCs submit discrepancies (if any) by the 20th of the month</a:t>
              </a:r>
            </a:p>
          </p:txBody>
        </p:sp>
      </p:grpSp>
      <p:sp>
        <p:nvSpPr>
          <p:cNvPr id="17" name="Right Arrow 42">
            <a:extLst>
              <a:ext uri="{FF2B5EF4-FFF2-40B4-BE49-F238E27FC236}">
                <a16:creationId xmlns:a16="http://schemas.microsoft.com/office/drawing/2014/main" id="{CD3F662F-4502-D3F2-F32E-1FBB32400BA5}"/>
              </a:ext>
            </a:extLst>
          </p:cNvPr>
          <p:cNvSpPr/>
          <p:nvPr/>
        </p:nvSpPr>
        <p:spPr>
          <a:xfrm>
            <a:off x="2441692" y="2963731"/>
            <a:ext cx="390698" cy="13250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FF60720C-3505-BEE9-6F3E-59F79EE24589}"/>
              </a:ext>
            </a:extLst>
          </p:cNvPr>
          <p:cNvGrpSpPr/>
          <p:nvPr/>
        </p:nvGrpSpPr>
        <p:grpSpPr>
          <a:xfrm>
            <a:off x="2897463" y="2494273"/>
            <a:ext cx="1762427" cy="1106819"/>
            <a:chOff x="-1571105" y="414251"/>
            <a:chExt cx="1313410" cy="922713"/>
          </a:xfrm>
          <a:solidFill>
            <a:srgbClr val="002060"/>
          </a:solidFill>
        </p:grpSpPr>
        <p:sp>
          <p:nvSpPr>
            <p:cNvPr id="19" name="Rounded Rectangle 34">
              <a:extLst>
                <a:ext uri="{FF2B5EF4-FFF2-40B4-BE49-F238E27FC236}">
                  <a16:creationId xmlns:a16="http://schemas.microsoft.com/office/drawing/2014/main" id="{D989002D-C97B-0057-E017-69AB005F36D9}"/>
                </a:ext>
              </a:extLst>
            </p:cNvPr>
            <p:cNvSpPr/>
            <p:nvPr/>
          </p:nvSpPr>
          <p:spPr>
            <a:xfrm>
              <a:off x="-1571105" y="414251"/>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C8F846B-B891-4BAB-B47D-E745400236F5}"/>
                </a:ext>
              </a:extLst>
            </p:cNvPr>
            <p:cNvSpPr txBox="1"/>
            <p:nvPr/>
          </p:nvSpPr>
          <p:spPr>
            <a:xfrm>
              <a:off x="-1474693" y="474663"/>
              <a:ext cx="1135711" cy="769745"/>
            </a:xfrm>
            <a:prstGeom prst="rect">
              <a:avLst/>
            </a:prstGeom>
            <a:grpFill/>
          </p:spPr>
          <p:txBody>
            <a:bodyPr wrap="square" rtlCol="0">
              <a:spAutoFit/>
            </a:bodyPr>
            <a:lstStyle/>
            <a:p>
              <a:pPr algn="ctr"/>
              <a:endParaRPr lang="en-US" sz="900" b="1" dirty="0">
                <a:solidFill>
                  <a:schemeClr val="bg1"/>
                </a:solidFill>
              </a:endParaRPr>
            </a:p>
            <a:p>
              <a:pPr algn="ctr"/>
              <a:r>
                <a:rPr lang="en-US" sz="900" b="1" dirty="0">
                  <a:solidFill>
                    <a:schemeClr val="bg1"/>
                  </a:solidFill>
                </a:rPr>
                <a:t>Slate completed.</a:t>
              </a:r>
              <a:r>
                <a:rPr lang="en-US" sz="900" b="1" dirty="0">
                  <a:solidFill>
                    <a:srgbClr val="FF0000"/>
                  </a:solidFill>
                </a:rPr>
                <a:t> </a:t>
              </a:r>
              <a:r>
                <a:rPr lang="en-US" sz="900" b="1" dirty="0">
                  <a:solidFill>
                    <a:schemeClr val="bg1"/>
                  </a:solidFill>
                </a:rPr>
                <a:t>IPPS-A generates reassignment orders with future effective date (40-45 days out).</a:t>
              </a:r>
            </a:p>
          </p:txBody>
        </p:sp>
      </p:grpSp>
      <p:sp>
        <p:nvSpPr>
          <p:cNvPr id="21" name="TextBox 20">
            <a:extLst>
              <a:ext uri="{FF2B5EF4-FFF2-40B4-BE49-F238E27FC236}">
                <a16:creationId xmlns:a16="http://schemas.microsoft.com/office/drawing/2014/main" id="{1FA5D115-A15F-1478-E89E-DB66267DD150}"/>
              </a:ext>
            </a:extLst>
          </p:cNvPr>
          <p:cNvSpPr txBox="1"/>
          <p:nvPr/>
        </p:nvSpPr>
        <p:spPr>
          <a:xfrm>
            <a:off x="3613568" y="3559015"/>
            <a:ext cx="806032" cy="276999"/>
          </a:xfrm>
          <a:prstGeom prst="rect">
            <a:avLst/>
          </a:prstGeom>
          <a:noFill/>
        </p:spPr>
        <p:txBody>
          <a:bodyPr wrap="square" rtlCol="0">
            <a:spAutoFit/>
          </a:bodyPr>
          <a:lstStyle/>
          <a:p>
            <a:r>
              <a:rPr lang="en-US" sz="1200" b="1" i="1" dirty="0"/>
              <a:t>Step 2</a:t>
            </a:r>
          </a:p>
        </p:txBody>
      </p:sp>
      <p:sp>
        <p:nvSpPr>
          <p:cNvPr id="22" name="Right Arrow 95">
            <a:extLst>
              <a:ext uri="{FF2B5EF4-FFF2-40B4-BE49-F238E27FC236}">
                <a16:creationId xmlns:a16="http://schemas.microsoft.com/office/drawing/2014/main" id="{EC025038-85D5-F607-33B7-9EC9993C7366}"/>
              </a:ext>
            </a:extLst>
          </p:cNvPr>
          <p:cNvSpPr/>
          <p:nvPr/>
        </p:nvSpPr>
        <p:spPr>
          <a:xfrm>
            <a:off x="4713964" y="2896889"/>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317C862-2E8B-D022-7078-AEA939A7728F}"/>
              </a:ext>
            </a:extLst>
          </p:cNvPr>
          <p:cNvGrpSpPr/>
          <p:nvPr/>
        </p:nvGrpSpPr>
        <p:grpSpPr>
          <a:xfrm>
            <a:off x="5056857" y="2436418"/>
            <a:ext cx="1888268" cy="1194419"/>
            <a:chOff x="-1571105" y="414251"/>
            <a:chExt cx="1313410" cy="922713"/>
          </a:xfrm>
          <a:solidFill>
            <a:srgbClr val="002060"/>
          </a:solidFill>
        </p:grpSpPr>
        <p:sp>
          <p:nvSpPr>
            <p:cNvPr id="24" name="Rounded Rectangle 34">
              <a:extLst>
                <a:ext uri="{FF2B5EF4-FFF2-40B4-BE49-F238E27FC236}">
                  <a16:creationId xmlns:a16="http://schemas.microsoft.com/office/drawing/2014/main" id="{6060EDC8-887B-946A-663D-70055E5DECE7}"/>
                </a:ext>
              </a:extLst>
            </p:cNvPr>
            <p:cNvSpPr/>
            <p:nvPr/>
          </p:nvSpPr>
          <p:spPr>
            <a:xfrm>
              <a:off x="-1571105" y="414251"/>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50E0461B-47BD-0BF3-B58E-88E260D6A4E8}"/>
                </a:ext>
              </a:extLst>
            </p:cNvPr>
            <p:cNvSpPr txBox="1"/>
            <p:nvPr/>
          </p:nvSpPr>
          <p:spPr>
            <a:xfrm>
              <a:off x="-1444023" y="453690"/>
              <a:ext cx="934529" cy="820285"/>
            </a:xfrm>
            <a:prstGeom prst="rect">
              <a:avLst/>
            </a:prstGeom>
            <a:grpFill/>
          </p:spPr>
          <p:txBody>
            <a:bodyPr wrap="square" rtlCol="0">
              <a:spAutoFit/>
            </a:bodyPr>
            <a:lstStyle/>
            <a:p>
              <a:r>
                <a:rPr lang="en-US" sz="900" b="1" dirty="0">
                  <a:solidFill>
                    <a:schemeClr val="bg1"/>
                  </a:solidFill>
                </a:rPr>
                <a:t>IPPS-A Slotting roster populates with promotion effective dates. Promotion effective date will be the same as reassignment date.</a:t>
              </a:r>
            </a:p>
          </p:txBody>
        </p:sp>
      </p:grpSp>
      <p:sp>
        <p:nvSpPr>
          <p:cNvPr id="26" name="TextBox 25">
            <a:extLst>
              <a:ext uri="{FF2B5EF4-FFF2-40B4-BE49-F238E27FC236}">
                <a16:creationId xmlns:a16="http://schemas.microsoft.com/office/drawing/2014/main" id="{7414C47C-F6E0-703E-3B70-F3372C9F9EC8}"/>
              </a:ext>
            </a:extLst>
          </p:cNvPr>
          <p:cNvSpPr txBox="1"/>
          <p:nvPr/>
        </p:nvSpPr>
        <p:spPr>
          <a:xfrm>
            <a:off x="4909313" y="2130623"/>
            <a:ext cx="1941421" cy="307777"/>
          </a:xfrm>
          <a:prstGeom prst="rect">
            <a:avLst/>
          </a:prstGeom>
          <a:noFill/>
        </p:spPr>
        <p:txBody>
          <a:bodyPr wrap="square" rtlCol="0">
            <a:spAutoFit/>
          </a:bodyPr>
          <a:lstStyle/>
          <a:p>
            <a:pPr algn="ctr"/>
            <a:r>
              <a:rPr lang="en-US" sz="1400" b="1" i="1" dirty="0"/>
              <a:t>22nd day of Month</a:t>
            </a:r>
          </a:p>
        </p:txBody>
      </p:sp>
      <p:sp>
        <p:nvSpPr>
          <p:cNvPr id="27" name="TextBox 26">
            <a:extLst>
              <a:ext uri="{FF2B5EF4-FFF2-40B4-BE49-F238E27FC236}">
                <a16:creationId xmlns:a16="http://schemas.microsoft.com/office/drawing/2014/main" id="{F437B11B-C401-5A35-3C9B-B9D9A793AA60}"/>
              </a:ext>
            </a:extLst>
          </p:cNvPr>
          <p:cNvSpPr txBox="1"/>
          <p:nvPr/>
        </p:nvSpPr>
        <p:spPr>
          <a:xfrm>
            <a:off x="2759043" y="2116039"/>
            <a:ext cx="1941420" cy="307777"/>
          </a:xfrm>
          <a:prstGeom prst="rect">
            <a:avLst/>
          </a:prstGeom>
          <a:noFill/>
        </p:spPr>
        <p:txBody>
          <a:bodyPr wrap="square" rtlCol="0">
            <a:spAutoFit/>
          </a:bodyPr>
          <a:lstStyle/>
          <a:p>
            <a:pPr algn="ctr"/>
            <a:r>
              <a:rPr lang="en-US" sz="1400" b="1" i="1" dirty="0"/>
              <a:t>21st day of Month</a:t>
            </a:r>
          </a:p>
        </p:txBody>
      </p:sp>
      <p:grpSp>
        <p:nvGrpSpPr>
          <p:cNvPr id="28" name="Group 27">
            <a:extLst>
              <a:ext uri="{FF2B5EF4-FFF2-40B4-BE49-F238E27FC236}">
                <a16:creationId xmlns:a16="http://schemas.microsoft.com/office/drawing/2014/main" id="{141A9200-181F-BEB0-A3EF-80FCE0827489}"/>
              </a:ext>
            </a:extLst>
          </p:cNvPr>
          <p:cNvGrpSpPr/>
          <p:nvPr/>
        </p:nvGrpSpPr>
        <p:grpSpPr>
          <a:xfrm>
            <a:off x="7498974" y="2546336"/>
            <a:ext cx="1365196" cy="941706"/>
            <a:chOff x="-1571105" y="414250"/>
            <a:chExt cx="1313410" cy="922713"/>
          </a:xfrm>
          <a:solidFill>
            <a:srgbClr val="002060"/>
          </a:solidFill>
        </p:grpSpPr>
        <p:sp>
          <p:nvSpPr>
            <p:cNvPr id="29" name="Rounded Rectangle 108">
              <a:extLst>
                <a:ext uri="{FF2B5EF4-FFF2-40B4-BE49-F238E27FC236}">
                  <a16:creationId xmlns:a16="http://schemas.microsoft.com/office/drawing/2014/main" id="{506BF468-C0FF-C53F-B734-7D0B8D32D6CB}"/>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C4616BE-0933-9C5B-8E15-2C9885B0F76C}"/>
                </a:ext>
              </a:extLst>
            </p:cNvPr>
            <p:cNvSpPr txBox="1"/>
            <p:nvPr/>
          </p:nvSpPr>
          <p:spPr>
            <a:xfrm>
              <a:off x="-1509593" y="502095"/>
              <a:ext cx="1233165" cy="769001"/>
            </a:xfrm>
            <a:prstGeom prst="rect">
              <a:avLst/>
            </a:prstGeom>
            <a:grpFill/>
          </p:spPr>
          <p:txBody>
            <a:bodyPr wrap="square" rtlCol="0">
              <a:spAutoFit/>
            </a:bodyPr>
            <a:lstStyle/>
            <a:p>
              <a:endParaRPr lang="en-US" sz="900" b="1" dirty="0">
                <a:solidFill>
                  <a:schemeClr val="bg1"/>
                </a:solidFill>
              </a:endParaRPr>
            </a:p>
            <a:p>
              <a:r>
                <a:rPr lang="en-US" sz="900" b="1" dirty="0">
                  <a:solidFill>
                    <a:schemeClr val="bg1"/>
                  </a:solidFill>
                </a:rPr>
                <a:t>Nightly Promotion batch process runs eligibility and promotes Soldiers.</a:t>
              </a:r>
            </a:p>
          </p:txBody>
        </p:sp>
      </p:grpSp>
      <p:sp>
        <p:nvSpPr>
          <p:cNvPr id="33" name="Right Arrow 106">
            <a:extLst>
              <a:ext uri="{FF2B5EF4-FFF2-40B4-BE49-F238E27FC236}">
                <a16:creationId xmlns:a16="http://schemas.microsoft.com/office/drawing/2014/main" id="{D1DC5F93-9032-F2C9-1636-C195E1F5B322}"/>
              </a:ext>
            </a:extLst>
          </p:cNvPr>
          <p:cNvSpPr/>
          <p:nvPr/>
        </p:nvSpPr>
        <p:spPr>
          <a:xfrm>
            <a:off x="7058669" y="2929905"/>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946C0FF-D367-391D-CE1D-A15C182225D3}"/>
              </a:ext>
            </a:extLst>
          </p:cNvPr>
          <p:cNvSpPr txBox="1"/>
          <p:nvPr/>
        </p:nvSpPr>
        <p:spPr>
          <a:xfrm>
            <a:off x="7014031" y="2130599"/>
            <a:ext cx="2054976" cy="307777"/>
          </a:xfrm>
          <a:prstGeom prst="rect">
            <a:avLst/>
          </a:prstGeom>
          <a:noFill/>
        </p:spPr>
        <p:txBody>
          <a:bodyPr wrap="square" rtlCol="0">
            <a:spAutoFit/>
          </a:bodyPr>
          <a:lstStyle/>
          <a:p>
            <a:pPr algn="ctr"/>
            <a:r>
              <a:rPr lang="en-US" sz="1400" b="1" i="1" dirty="0"/>
              <a:t>1st day of 3rd Month</a:t>
            </a:r>
          </a:p>
        </p:txBody>
      </p:sp>
      <p:sp>
        <p:nvSpPr>
          <p:cNvPr id="35" name="TextBox 34">
            <a:extLst>
              <a:ext uri="{FF2B5EF4-FFF2-40B4-BE49-F238E27FC236}">
                <a16:creationId xmlns:a16="http://schemas.microsoft.com/office/drawing/2014/main" id="{AA94A203-3B14-30F0-E941-C07329366E28}"/>
              </a:ext>
            </a:extLst>
          </p:cNvPr>
          <p:cNvSpPr txBox="1"/>
          <p:nvPr/>
        </p:nvSpPr>
        <p:spPr>
          <a:xfrm>
            <a:off x="5565907" y="3585490"/>
            <a:ext cx="806032" cy="276999"/>
          </a:xfrm>
          <a:prstGeom prst="rect">
            <a:avLst/>
          </a:prstGeom>
          <a:noFill/>
        </p:spPr>
        <p:txBody>
          <a:bodyPr wrap="square" rtlCol="0">
            <a:spAutoFit/>
          </a:bodyPr>
          <a:lstStyle/>
          <a:p>
            <a:r>
              <a:rPr lang="en-US" sz="1200" b="1" i="1" dirty="0"/>
              <a:t>Step 3</a:t>
            </a:r>
          </a:p>
        </p:txBody>
      </p:sp>
      <p:sp>
        <p:nvSpPr>
          <p:cNvPr id="36" name="TextBox 35">
            <a:extLst>
              <a:ext uri="{FF2B5EF4-FFF2-40B4-BE49-F238E27FC236}">
                <a16:creationId xmlns:a16="http://schemas.microsoft.com/office/drawing/2014/main" id="{7D68BFC8-A6CB-3156-77D1-D8620F67E4E5}"/>
              </a:ext>
            </a:extLst>
          </p:cNvPr>
          <p:cNvSpPr txBox="1"/>
          <p:nvPr/>
        </p:nvSpPr>
        <p:spPr>
          <a:xfrm>
            <a:off x="7833456" y="3622573"/>
            <a:ext cx="696232" cy="276999"/>
          </a:xfrm>
          <a:prstGeom prst="rect">
            <a:avLst/>
          </a:prstGeom>
          <a:noFill/>
        </p:spPr>
        <p:txBody>
          <a:bodyPr wrap="square" rtlCol="0">
            <a:spAutoFit/>
          </a:bodyPr>
          <a:lstStyle/>
          <a:p>
            <a:r>
              <a:rPr lang="en-US" sz="1200" b="1" i="1" dirty="0"/>
              <a:t>Step 4</a:t>
            </a:r>
          </a:p>
        </p:txBody>
      </p:sp>
      <p:grpSp>
        <p:nvGrpSpPr>
          <p:cNvPr id="37" name="Group 36">
            <a:extLst>
              <a:ext uri="{FF2B5EF4-FFF2-40B4-BE49-F238E27FC236}">
                <a16:creationId xmlns:a16="http://schemas.microsoft.com/office/drawing/2014/main" id="{251D2AFE-F7F1-401F-AE56-3C378A72F4C9}"/>
              </a:ext>
            </a:extLst>
          </p:cNvPr>
          <p:cNvGrpSpPr/>
          <p:nvPr/>
        </p:nvGrpSpPr>
        <p:grpSpPr>
          <a:xfrm>
            <a:off x="4713964" y="4967273"/>
            <a:ext cx="4150206" cy="1128727"/>
            <a:chOff x="-1602585" y="414250"/>
            <a:chExt cx="1344890" cy="1408287"/>
          </a:xfrm>
          <a:solidFill>
            <a:srgbClr val="002060"/>
          </a:solidFill>
        </p:grpSpPr>
        <p:sp>
          <p:nvSpPr>
            <p:cNvPr id="38" name="Rounded Rectangle 62">
              <a:extLst>
                <a:ext uri="{FF2B5EF4-FFF2-40B4-BE49-F238E27FC236}">
                  <a16:creationId xmlns:a16="http://schemas.microsoft.com/office/drawing/2014/main" id="{0F8018F0-701A-1C79-2BD9-4FCE18DC1832}"/>
                </a:ext>
              </a:extLst>
            </p:cNvPr>
            <p:cNvSpPr/>
            <p:nvPr/>
          </p:nvSpPr>
          <p:spPr>
            <a:xfrm>
              <a:off x="-1602585" y="414250"/>
              <a:ext cx="1344890" cy="140828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E178FD6-0E35-584F-3822-7EA15224AFF1}"/>
                </a:ext>
              </a:extLst>
            </p:cNvPr>
            <p:cNvSpPr txBox="1"/>
            <p:nvPr/>
          </p:nvSpPr>
          <p:spPr>
            <a:xfrm>
              <a:off x="-1561257" y="510322"/>
              <a:ext cx="1267855" cy="1171218"/>
            </a:xfrm>
            <a:prstGeom prst="rect">
              <a:avLst/>
            </a:prstGeom>
            <a:grpFill/>
          </p:spPr>
          <p:txBody>
            <a:bodyPr wrap="square" rtlCol="0">
              <a:spAutoFit/>
            </a:bodyPr>
            <a:lstStyle/>
            <a:p>
              <a:r>
                <a:rPr lang="en-US" sz="900" b="1" i="1" dirty="0">
                  <a:solidFill>
                    <a:schemeClr val="bg1"/>
                  </a:solidFill>
                </a:rPr>
                <a:t>Example: PAM runs in the month of January (Jan).</a:t>
              </a:r>
            </a:p>
            <a:p>
              <a:r>
                <a:rPr lang="en-US" sz="900" b="1" i="1" dirty="0">
                  <a:solidFill>
                    <a:schemeClr val="bg1"/>
                  </a:solidFill>
                </a:rPr>
                <a:t>5 Jan: PAM matches and slates Soldiers</a:t>
              </a:r>
            </a:p>
            <a:p>
              <a:r>
                <a:rPr lang="en-US" sz="900" b="1" i="1" dirty="0">
                  <a:solidFill>
                    <a:schemeClr val="bg1"/>
                  </a:solidFill>
                </a:rPr>
                <a:t>21 Jan: Slate Completed in IPPS-A</a:t>
              </a:r>
            </a:p>
            <a:p>
              <a:r>
                <a:rPr lang="en-US" sz="900" b="1" i="1" dirty="0">
                  <a:solidFill>
                    <a:schemeClr val="bg1"/>
                  </a:solidFill>
                </a:rPr>
                <a:t>22 Jan: Reassignment orders generated with 1 March effective date</a:t>
              </a:r>
            </a:p>
            <a:p>
              <a:r>
                <a:rPr lang="en-US" sz="900" b="1" i="1" dirty="0">
                  <a:solidFill>
                    <a:schemeClr val="bg1"/>
                  </a:solidFill>
                </a:rPr>
                <a:t>1 Mar: Promotion orders generated after reassignment is effective</a:t>
              </a:r>
            </a:p>
            <a:p>
              <a:endParaRPr lang="en-US" sz="1000" b="1" dirty="0">
                <a:solidFill>
                  <a:schemeClr val="bg1"/>
                </a:solidFill>
              </a:endParaRPr>
            </a:p>
          </p:txBody>
        </p:sp>
      </p:grpSp>
      <p:grpSp>
        <p:nvGrpSpPr>
          <p:cNvPr id="40" name="Group 39">
            <a:extLst>
              <a:ext uri="{FF2B5EF4-FFF2-40B4-BE49-F238E27FC236}">
                <a16:creationId xmlns:a16="http://schemas.microsoft.com/office/drawing/2014/main" id="{13559ABA-322A-32F1-DA0F-6AEBEB2666FB}"/>
              </a:ext>
            </a:extLst>
          </p:cNvPr>
          <p:cNvGrpSpPr/>
          <p:nvPr/>
        </p:nvGrpSpPr>
        <p:grpSpPr>
          <a:xfrm>
            <a:off x="278177" y="5555320"/>
            <a:ext cx="4495654" cy="478806"/>
            <a:chOff x="6281126" y="5444932"/>
            <a:chExt cx="3649143" cy="478806"/>
          </a:xfrm>
        </p:grpSpPr>
        <p:sp>
          <p:nvSpPr>
            <p:cNvPr id="41" name="TextBox 40">
              <a:extLst>
                <a:ext uri="{FF2B5EF4-FFF2-40B4-BE49-F238E27FC236}">
                  <a16:creationId xmlns:a16="http://schemas.microsoft.com/office/drawing/2014/main" id="{3A6E6EEA-0EFE-3187-1710-98643F4294A0}"/>
                </a:ext>
              </a:extLst>
            </p:cNvPr>
            <p:cNvSpPr txBox="1"/>
            <p:nvPr/>
          </p:nvSpPr>
          <p:spPr>
            <a:xfrm>
              <a:off x="6281126" y="5444932"/>
              <a:ext cx="3649143" cy="461665"/>
            </a:xfrm>
            <a:prstGeom prst="rect">
              <a:avLst/>
            </a:prstGeom>
            <a:noFill/>
          </p:spPr>
          <p:txBody>
            <a:bodyPr wrap="square" rtlCol="0">
              <a:spAutoFit/>
            </a:bodyPr>
            <a:lstStyle/>
            <a:p>
              <a:endParaRPr lang="en-US" sz="1200" b="1" dirty="0"/>
            </a:p>
            <a:p>
              <a:r>
                <a:rPr lang="en-US" sz="1200" b="1" dirty="0"/>
                <a:t>*PAM= Promotion Assignment Match (promotion slate)</a:t>
              </a:r>
            </a:p>
          </p:txBody>
        </p:sp>
        <p:sp>
          <p:nvSpPr>
            <p:cNvPr id="42" name="Rectangle 41">
              <a:extLst>
                <a:ext uri="{FF2B5EF4-FFF2-40B4-BE49-F238E27FC236}">
                  <a16:creationId xmlns:a16="http://schemas.microsoft.com/office/drawing/2014/main" id="{7AB9209B-A956-7DE5-F9EE-66C585730D3E}"/>
                </a:ext>
              </a:extLst>
            </p:cNvPr>
            <p:cNvSpPr/>
            <p:nvPr/>
          </p:nvSpPr>
          <p:spPr>
            <a:xfrm>
              <a:off x="6281126" y="5621450"/>
              <a:ext cx="3417360" cy="30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19337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11480"/>
            <a:ext cx="6173470" cy="1341119"/>
          </a:xfrm>
          <a:prstGeom prst="rect">
            <a:avLst/>
          </a:prstGeom>
        </p:spPr>
        <p:txBody>
          <a:bodyPr/>
          <a:lstStyle/>
          <a:p>
            <a:r>
              <a:rPr lang="en-US" sz="3200" dirty="0"/>
              <a:t>Slating &amp; Promotion Process:</a:t>
            </a:r>
            <a:br>
              <a:rPr lang="en-US" sz="3200" dirty="0"/>
            </a:br>
            <a:r>
              <a:rPr lang="en-US" sz="3200" dirty="0"/>
              <a:t>Step 1 Details</a:t>
            </a:r>
          </a:p>
        </p:txBody>
      </p:sp>
      <p:sp>
        <p:nvSpPr>
          <p:cNvPr id="5" name="Subtitle 4"/>
          <p:cNvSpPr>
            <a:spLocks noGrp="1"/>
          </p:cNvSpPr>
          <p:nvPr>
            <p:ph type="subTitle" idx="4294967295"/>
          </p:nvPr>
        </p:nvSpPr>
        <p:spPr>
          <a:xfrm>
            <a:off x="0" y="1470025"/>
            <a:ext cx="8343900" cy="4545013"/>
          </a:xfrm>
          <a:prstGeom prst="rect">
            <a:avLst/>
          </a:prstGeom>
        </p:spPr>
        <p:txBody>
          <a:bodyPr/>
          <a:lstStyle/>
          <a:p>
            <a:pPr algn="l"/>
            <a:endParaRPr lang="en-US" sz="1600" b="0" dirty="0"/>
          </a:p>
          <a:p>
            <a:pPr algn="l"/>
            <a:endParaRPr lang="en-US" sz="1600" b="0" dirty="0"/>
          </a:p>
          <a:p>
            <a:pPr algn="l"/>
            <a:endParaRPr lang="en-US" sz="1800" b="0" dirty="0"/>
          </a:p>
          <a:p>
            <a:pPr marL="342900" indent="-342900" algn="l">
              <a:buFont typeface="Wingdings" panose="05000000000000000000" pitchFamily="2" charset="2"/>
              <a:buChar char="Ø"/>
            </a:pPr>
            <a:endParaRPr lang="en-US" dirty="0"/>
          </a:p>
        </p:txBody>
      </p:sp>
      <p:sp>
        <p:nvSpPr>
          <p:cNvPr id="10" name="TextBox 9">
            <a:extLst>
              <a:ext uri="{FF2B5EF4-FFF2-40B4-BE49-F238E27FC236}">
                <a16:creationId xmlns:a16="http://schemas.microsoft.com/office/drawing/2014/main" id="{F8E87379-F260-A6B5-9B80-4F9F89DF88EA}"/>
              </a:ext>
            </a:extLst>
          </p:cNvPr>
          <p:cNvSpPr txBox="1"/>
          <p:nvPr/>
        </p:nvSpPr>
        <p:spPr>
          <a:xfrm>
            <a:off x="247650" y="1905000"/>
            <a:ext cx="8648700" cy="2800767"/>
          </a:xfrm>
          <a:prstGeom prst="rect">
            <a:avLst/>
          </a:prstGeom>
          <a:noFill/>
        </p:spPr>
        <p:txBody>
          <a:bodyPr wrap="square">
            <a:spAutoFit/>
          </a:bodyPr>
          <a:lstStyle/>
          <a:p>
            <a:pPr algn="ctr"/>
            <a:r>
              <a:rPr lang="en-US" sz="1600" b="1" u="sng" dirty="0"/>
              <a:t>STEP 1</a:t>
            </a:r>
            <a:r>
              <a:rPr lang="en-US" sz="1600" dirty="0"/>
              <a:t> (3RD – 20TH DAY OF MONTH):</a:t>
            </a:r>
          </a:p>
          <a:p>
            <a:pPr algn="ctr"/>
            <a:endParaRPr lang="en-US" sz="1600" dirty="0"/>
          </a:p>
          <a:p>
            <a:pPr marL="285750" indent="-285750">
              <a:buFont typeface="Wingdings" pitchFamily="2" charset="2"/>
              <a:buChar char="§"/>
            </a:pPr>
            <a:r>
              <a:rPr lang="en-US" sz="1600" dirty="0"/>
              <a:t>PAM (slate) runs and matches Soldiers to Job Openings (vacancies) (One-day process).</a:t>
            </a:r>
          </a:p>
          <a:p>
            <a:pPr marL="285750" indent="-285750">
              <a:buFont typeface="Wingdings" pitchFamily="2" charset="2"/>
              <a:buChar char="§"/>
            </a:pPr>
            <a:endParaRPr lang="en-US" sz="1600" dirty="0"/>
          </a:p>
          <a:p>
            <a:pPr marL="285750" indent="-285750">
              <a:buFont typeface="Wingdings" pitchFamily="2" charset="2"/>
              <a:buChar char="§"/>
            </a:pPr>
            <a:r>
              <a:rPr lang="en-US" sz="1600" dirty="0"/>
              <a:t>Readiness Divisions (RD) review and disseminate slotting reports with suspense date to MSCs to identify any discrepancies. </a:t>
            </a:r>
          </a:p>
          <a:p>
            <a:pPr marL="285750" indent="-285750">
              <a:buFont typeface="Wingdings" pitchFamily="2" charset="2"/>
              <a:buChar char="§"/>
            </a:pPr>
            <a:endParaRPr lang="en-US" sz="1600" dirty="0"/>
          </a:p>
          <a:p>
            <a:pPr marL="285750" indent="-285750">
              <a:buFont typeface="Wingdings" pitchFamily="2" charset="2"/>
              <a:buChar char="§"/>
            </a:pPr>
            <a:r>
              <a:rPr lang="en-US" sz="1600" dirty="0"/>
              <a:t>During this timeframe, </a:t>
            </a:r>
            <a:r>
              <a:rPr lang="en-US" sz="1600" dirty="0" err="1"/>
              <a:t>RDs</a:t>
            </a:r>
            <a:r>
              <a:rPr lang="en-US" sz="1600" dirty="0"/>
              <a:t> will move Soldiers slotted against an MOS/Grade mismatch position on the Human Resource Authorization Report to a standard excess templet.</a:t>
            </a:r>
          </a:p>
          <a:p>
            <a:pPr marL="285750" indent="-285750">
              <a:buFont typeface="Wingdings" pitchFamily="2" charset="2"/>
              <a:buChar char="§"/>
            </a:pPr>
            <a:endParaRPr lang="en-US" sz="1600" dirty="0"/>
          </a:p>
          <a:p>
            <a:pPr marL="285750" indent="-285750">
              <a:buFont typeface="Wingdings" pitchFamily="2" charset="2"/>
              <a:buChar char="§"/>
            </a:pPr>
            <a:r>
              <a:rPr lang="en-US" sz="1600" dirty="0"/>
              <a:t>MSCs provide any discrepancies identified on slotting report by suspense date.</a:t>
            </a:r>
          </a:p>
        </p:txBody>
      </p:sp>
    </p:spTree>
    <p:extLst>
      <p:ext uri="{BB962C8B-B14F-4D97-AF65-F5344CB8AC3E}">
        <p14:creationId xmlns:p14="http://schemas.microsoft.com/office/powerpoint/2010/main" val="15927909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Slating &amp; Promotion Process: Steps 2-4 Details</a:t>
            </a:r>
          </a:p>
        </p:txBody>
      </p:sp>
      <p:sp>
        <p:nvSpPr>
          <p:cNvPr id="6" name="Content Placeholder 5">
            <a:extLst>
              <a:ext uri="{FF2B5EF4-FFF2-40B4-BE49-F238E27FC236}">
                <a16:creationId xmlns:a16="http://schemas.microsoft.com/office/drawing/2014/main" id="{894880A2-1E84-EF43-0AFE-3C7EA10BAF2D}"/>
              </a:ext>
            </a:extLst>
          </p:cNvPr>
          <p:cNvSpPr>
            <a:spLocks noGrp="1"/>
          </p:cNvSpPr>
          <p:nvPr>
            <p:ph type="body" sz="quarter" idx="10"/>
          </p:nvPr>
        </p:nvSpPr>
        <p:spPr>
          <a:xfrm>
            <a:off x="411480" y="1451777"/>
            <a:ext cx="8321040" cy="4949023"/>
          </a:xfrm>
        </p:spPr>
        <p:txBody>
          <a:bodyPr numCol="1"/>
          <a:lstStyle/>
          <a:p>
            <a:pPr marL="0" indent="0" algn="ctr">
              <a:buNone/>
            </a:pPr>
            <a:r>
              <a:rPr lang="en-US" sz="1600" b="1" u="sng" dirty="0">
                <a:cs typeface="Calibri Light" panose="020F0302020204030204" pitchFamily="34" charset="0"/>
              </a:rPr>
              <a:t>STEP 2 </a:t>
            </a:r>
            <a:r>
              <a:rPr lang="en-US" sz="1600" b="0" dirty="0">
                <a:cs typeface="Calibri Light" panose="020F0302020204030204" pitchFamily="34" charset="0"/>
              </a:rPr>
              <a:t>(21ST DAY OF MONTH) </a:t>
            </a:r>
          </a:p>
          <a:p>
            <a:pPr marL="285750" indent="-285750">
              <a:buFont typeface="Arial" panose="020B0604020202020204" pitchFamily="34" charset="0"/>
              <a:buChar char="•"/>
            </a:pPr>
            <a:endParaRPr lang="en-US" sz="1600" b="0" dirty="0">
              <a:cs typeface="Calibri Light" panose="020F0302020204030204" pitchFamily="34" charset="0"/>
            </a:endParaRPr>
          </a:p>
          <a:p>
            <a:pPr>
              <a:buFont typeface="Wingdings" pitchFamily="2" charset="2"/>
              <a:buChar char="§"/>
            </a:pPr>
            <a:r>
              <a:rPr lang="en-US" sz="1600" b="0" dirty="0">
                <a:cs typeface="Calibri Light" panose="020F0302020204030204" pitchFamily="34" charset="0"/>
              </a:rPr>
              <a:t>RDs will complete PAM review and slate is finalized.</a:t>
            </a:r>
          </a:p>
          <a:p>
            <a:pPr>
              <a:buFont typeface="Wingdings" pitchFamily="2" charset="2"/>
              <a:buChar char="§"/>
            </a:pPr>
            <a:endParaRPr lang="en-US" sz="1600" b="0" dirty="0">
              <a:cs typeface="Calibri Light" panose="020F0302020204030204" pitchFamily="34" charset="0"/>
            </a:endParaRPr>
          </a:p>
          <a:p>
            <a:pPr>
              <a:buFont typeface="Wingdings" pitchFamily="2" charset="2"/>
              <a:buChar char="§"/>
            </a:pPr>
            <a:r>
              <a:rPr lang="en-US" sz="1600" b="0" dirty="0">
                <a:cs typeface="Calibri Light" panose="020F0302020204030204" pitchFamily="34" charset="0"/>
              </a:rPr>
              <a:t>IPPS-A publishes reassignment orders with future effective date (typically about 40-45 days out).</a:t>
            </a:r>
          </a:p>
          <a:p>
            <a:pPr marL="0" indent="0" algn="ctr">
              <a:buNone/>
            </a:pPr>
            <a:r>
              <a:rPr lang="en-US" sz="1600" b="1" u="sng" dirty="0">
                <a:cs typeface="Calibri Light" panose="020F0302020204030204" pitchFamily="34" charset="0"/>
              </a:rPr>
              <a:t>Step 3 </a:t>
            </a:r>
            <a:r>
              <a:rPr lang="en-US" sz="1600" b="0" dirty="0">
                <a:cs typeface="Calibri Light" panose="020F0302020204030204" pitchFamily="34" charset="0"/>
              </a:rPr>
              <a:t>(22nd day of month)</a:t>
            </a:r>
          </a:p>
          <a:p>
            <a:pPr>
              <a:buFont typeface="Wingdings" pitchFamily="2" charset="2"/>
              <a:buChar char="§"/>
            </a:pPr>
            <a:endParaRPr lang="en-US" sz="1600" b="0" dirty="0">
              <a:cs typeface="Calibri Light" panose="020F0302020204030204" pitchFamily="34" charset="0"/>
            </a:endParaRPr>
          </a:p>
          <a:p>
            <a:pPr>
              <a:buFont typeface="Wingdings" pitchFamily="2" charset="2"/>
              <a:buChar char="§"/>
            </a:pPr>
            <a:r>
              <a:rPr lang="en-US" sz="1600" b="0" dirty="0">
                <a:cs typeface="Calibri Light" panose="020F0302020204030204" pitchFamily="34" charset="0"/>
              </a:rPr>
              <a:t>System updates promotion effective date on board roster. The promotion effective date will align with reassignment effective date.</a:t>
            </a:r>
          </a:p>
          <a:p>
            <a:pPr>
              <a:buFont typeface="Wingdings" pitchFamily="2" charset="2"/>
              <a:buChar char="§"/>
            </a:pPr>
            <a:endParaRPr lang="en-US" sz="1600" dirty="0">
              <a:cs typeface="Calibri Light" panose="020F0302020204030204" pitchFamily="34" charset="0"/>
            </a:endParaRPr>
          </a:p>
          <a:p>
            <a:pPr marL="0" indent="0" algn="ctr">
              <a:buNone/>
            </a:pPr>
            <a:r>
              <a:rPr lang="en-US" sz="1600" b="1" u="sng" dirty="0">
                <a:cs typeface="Calibri Light" panose="020F0302020204030204" pitchFamily="34" charset="0"/>
              </a:rPr>
              <a:t>Step 4 </a:t>
            </a:r>
            <a:r>
              <a:rPr lang="en-US" sz="1600" b="0" dirty="0">
                <a:cs typeface="Calibri Light" panose="020F0302020204030204" pitchFamily="34" charset="0"/>
              </a:rPr>
              <a:t>(1st day of 3rd month)</a:t>
            </a:r>
          </a:p>
          <a:p>
            <a:pPr algn="ctr">
              <a:buFont typeface="Wingdings" pitchFamily="2" charset="2"/>
              <a:buChar char="§"/>
            </a:pPr>
            <a:endParaRPr lang="en-US" sz="1600" b="0" dirty="0">
              <a:cs typeface="Calibri Light" panose="020F0302020204030204" pitchFamily="34" charset="0"/>
            </a:endParaRPr>
          </a:p>
          <a:p>
            <a:pPr>
              <a:buFont typeface="Wingdings" pitchFamily="2" charset="2"/>
              <a:buChar char="§"/>
            </a:pPr>
            <a:r>
              <a:rPr lang="en-US" sz="1600" b="0" dirty="0">
                <a:cs typeface="Calibri Light" panose="020F0302020204030204" pitchFamily="34" charset="0"/>
              </a:rPr>
              <a:t>On the effective date of reassignment, IPPS-A runs a final eligibility check and publishes promotion orders.</a:t>
            </a:r>
          </a:p>
          <a:p>
            <a:endParaRPr lang="en-US" dirty="0"/>
          </a:p>
        </p:txBody>
      </p:sp>
    </p:spTree>
    <p:extLst>
      <p:ext uri="{BB962C8B-B14F-4D97-AF65-F5344CB8AC3E}">
        <p14:creationId xmlns:p14="http://schemas.microsoft.com/office/powerpoint/2010/main" val="1295536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PAM (Slotting Report) Example</a:t>
            </a:r>
          </a:p>
        </p:txBody>
      </p:sp>
      <p:pic>
        <p:nvPicPr>
          <p:cNvPr id="3" name="Picture 2" descr="Table&#10;&#10;Description automatically generated">
            <a:extLst>
              <a:ext uri="{FF2B5EF4-FFF2-40B4-BE49-F238E27FC236}">
                <a16:creationId xmlns:a16="http://schemas.microsoft.com/office/drawing/2014/main" id="{F3F3E428-356D-7F9B-3326-1FBAFCA8C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295400"/>
            <a:ext cx="8967787" cy="4800599"/>
          </a:xfrm>
          <a:prstGeom prst="rect">
            <a:avLst/>
          </a:prstGeom>
        </p:spPr>
      </p:pic>
    </p:spTree>
    <p:extLst>
      <p:ext uri="{BB962C8B-B14F-4D97-AF65-F5344CB8AC3E}">
        <p14:creationId xmlns:p14="http://schemas.microsoft.com/office/powerpoint/2010/main" val="1100358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Promotion to SGT and SSG</a:t>
            </a:r>
          </a:p>
        </p:txBody>
      </p:sp>
      <p:sp>
        <p:nvSpPr>
          <p:cNvPr id="3" name="Content Placeholder 2"/>
          <p:cNvSpPr>
            <a:spLocks noGrp="1"/>
          </p:cNvSpPr>
          <p:nvPr>
            <p:ph idx="4294967295"/>
          </p:nvPr>
        </p:nvSpPr>
        <p:spPr>
          <a:xfrm>
            <a:off x="0" y="1447800"/>
            <a:ext cx="8610600" cy="3429000"/>
          </a:xfrm>
          <a:prstGeom prst="rect">
            <a:avLst/>
          </a:prstGeom>
        </p:spPr>
        <p:txBody>
          <a:bodyPr/>
          <a:lstStyle/>
          <a:p>
            <a:endParaRPr lang="en-US" sz="1600" b="0" dirty="0"/>
          </a:p>
          <a:p>
            <a:pPr lvl="1">
              <a:buFont typeface="Wingdings" pitchFamily="2" charset="2"/>
              <a:buChar char="§"/>
            </a:pPr>
            <a:r>
              <a:rPr lang="en-US" sz="1600" b="0" dirty="0"/>
              <a:t>Semi-centralized process</a:t>
            </a:r>
          </a:p>
          <a:p>
            <a:pPr lvl="1">
              <a:buFont typeface="Wingdings" pitchFamily="2" charset="2"/>
              <a:buChar char="§"/>
            </a:pPr>
            <a:endParaRPr lang="en-US" sz="1600" b="0" dirty="0"/>
          </a:p>
          <a:p>
            <a:pPr lvl="1">
              <a:buFont typeface="Wingdings" pitchFamily="2" charset="2"/>
              <a:buChar char="§"/>
            </a:pPr>
            <a:r>
              <a:rPr lang="en-US" sz="1600" b="0" dirty="0"/>
              <a:t>Promotion boards at battalion level (COVID-19 </a:t>
            </a:r>
            <a:r>
              <a:rPr lang="en-US" sz="1600" b="0" dirty="0" err="1"/>
              <a:t>ETP</a:t>
            </a:r>
            <a:r>
              <a:rPr lang="en-US" sz="1600" b="0" dirty="0"/>
              <a:t> waives board requirement)</a:t>
            </a:r>
          </a:p>
          <a:p>
            <a:pPr lvl="1">
              <a:buFont typeface="Wingdings" pitchFamily="2" charset="2"/>
              <a:buChar char="§"/>
            </a:pPr>
            <a:endParaRPr lang="en-US" sz="1600" b="0" dirty="0"/>
          </a:p>
          <a:p>
            <a:pPr lvl="1">
              <a:buFont typeface="Wingdings" pitchFamily="2" charset="2"/>
              <a:buChar char="§"/>
            </a:pPr>
            <a:r>
              <a:rPr lang="en-US" sz="1600" b="0" dirty="0"/>
              <a:t>Mandatory List Integration for promotion to SSG based on minimum TIG and TIS</a:t>
            </a:r>
          </a:p>
          <a:p>
            <a:pPr lvl="1">
              <a:buFont typeface="Wingdings" pitchFamily="2" charset="2"/>
              <a:buChar char="§"/>
            </a:pPr>
            <a:endParaRPr lang="en-US" sz="1600" b="0" dirty="0"/>
          </a:p>
          <a:p>
            <a:pPr lvl="1">
              <a:buFont typeface="Wingdings" pitchFamily="2" charset="2"/>
              <a:buChar char="§"/>
            </a:pPr>
            <a:r>
              <a:rPr lang="en-US" sz="1600" b="0" dirty="0"/>
              <a:t>Soldiers who meet promotion eligibility are promoted when matched against a position based on promotion points, MOS, mileage preference</a:t>
            </a:r>
          </a:p>
          <a:p>
            <a:pPr lvl="1">
              <a:buFont typeface="Wingdings" pitchFamily="2" charset="2"/>
              <a:buChar char="§"/>
            </a:pPr>
            <a:endParaRPr lang="en-US" sz="1600" b="0" dirty="0"/>
          </a:p>
          <a:p>
            <a:pPr lvl="1">
              <a:buFont typeface="Wingdings" pitchFamily="2" charset="2"/>
              <a:buChar char="§"/>
            </a:pPr>
            <a:r>
              <a:rPr lang="en-US" sz="1600" b="0" dirty="0"/>
              <a:t>12-month position obligation with promotion</a:t>
            </a:r>
          </a:p>
        </p:txBody>
      </p:sp>
    </p:spTree>
    <p:extLst>
      <p:ext uri="{BB962C8B-B14F-4D97-AF65-F5344CB8AC3E}">
        <p14:creationId xmlns:p14="http://schemas.microsoft.com/office/powerpoint/2010/main" val="12696240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cs typeface="Arial" panose="020B0604020202020204" pitchFamily="34" charset="0"/>
              </a:rPr>
              <a:t>E5 and E6 Promotions</a:t>
            </a:r>
            <a:endParaRPr lang="en-US" sz="3200" dirty="0"/>
          </a:p>
        </p:txBody>
      </p:sp>
      <p:sp>
        <p:nvSpPr>
          <p:cNvPr id="8" name="Flowchart: Process 7">
            <a:extLst>
              <a:ext uri="{FF2B5EF4-FFF2-40B4-BE49-F238E27FC236}">
                <a16:creationId xmlns:a16="http://schemas.microsoft.com/office/drawing/2014/main" id="{33F52557-205A-D86B-94C3-6870F5054863}"/>
              </a:ext>
            </a:extLst>
          </p:cNvPr>
          <p:cNvSpPr/>
          <p:nvPr/>
        </p:nvSpPr>
        <p:spPr>
          <a:xfrm>
            <a:off x="168380" y="1167830"/>
            <a:ext cx="1481328" cy="1271016"/>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 meets TIG/TIS for SGT or SSG</a:t>
            </a:r>
          </a:p>
        </p:txBody>
      </p:sp>
      <p:cxnSp>
        <p:nvCxnSpPr>
          <p:cNvPr id="9" name="Straight Arrow Connector 8">
            <a:extLst>
              <a:ext uri="{FF2B5EF4-FFF2-40B4-BE49-F238E27FC236}">
                <a16:creationId xmlns:a16="http://schemas.microsoft.com/office/drawing/2014/main" id="{46328C09-F45D-A744-0F23-E2C2DFA6F5B9}"/>
              </a:ext>
            </a:extLst>
          </p:cNvPr>
          <p:cNvCxnSpPr/>
          <p:nvPr/>
        </p:nvCxnSpPr>
        <p:spPr>
          <a:xfrm>
            <a:off x="1649708" y="1815339"/>
            <a:ext cx="1038432" cy="2963"/>
          </a:xfrm>
          <a:prstGeom prst="straightConnector1">
            <a:avLst/>
          </a:prstGeom>
          <a:noFill/>
          <a:ln w="6350" cap="flat" cmpd="sng" algn="ctr">
            <a:solidFill>
              <a:srgbClr val="5B9BD5"/>
            </a:solidFill>
            <a:prstDash val="solid"/>
            <a:miter lim="800000"/>
            <a:tailEnd type="triangle"/>
          </a:ln>
          <a:effectLst/>
        </p:spPr>
      </p:cxnSp>
      <p:sp>
        <p:nvSpPr>
          <p:cNvPr id="10" name="Flowchart: Process 9">
            <a:extLst>
              <a:ext uri="{FF2B5EF4-FFF2-40B4-BE49-F238E27FC236}">
                <a16:creationId xmlns:a16="http://schemas.microsoft.com/office/drawing/2014/main" id="{82ABBC0C-7EEA-4129-43E8-FD4B9497BF30}"/>
              </a:ext>
            </a:extLst>
          </p:cNvPr>
          <p:cNvSpPr/>
          <p:nvPr/>
        </p:nvSpPr>
        <p:spPr>
          <a:xfrm>
            <a:off x="2688140" y="1294688"/>
            <a:ext cx="2043512" cy="1046142"/>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lvl="0" algn="ctr">
              <a:defRPr/>
            </a:pPr>
            <a:r>
              <a:rPr lang="en-US" sz="1200" kern="0" dirty="0">
                <a:solidFill>
                  <a:prstClr val="black"/>
                </a:solidFill>
                <a:latin typeface="Arial" panose="020B0604020202020204" pitchFamily="34" charset="0"/>
                <a:cs typeface="Arial" panose="020B0604020202020204" pitchFamily="34" charset="0"/>
              </a:rPr>
              <a:t>Unit HR professional reviews PCR and notifies Unit Commander (</a:t>
            </a:r>
            <a:r>
              <a:rPr lang="en-US" sz="1200" kern="0" dirty="0" err="1">
                <a:solidFill>
                  <a:prstClr val="black"/>
                </a:solidFill>
                <a:latin typeface="Arial" panose="020B0604020202020204" pitchFamily="34" charset="0"/>
                <a:cs typeface="Arial" panose="020B0604020202020204" pitchFamily="34" charset="0"/>
              </a:rPr>
              <a:t>Cdr</a:t>
            </a:r>
            <a:r>
              <a:rPr lang="en-US" sz="1200" kern="0" dirty="0">
                <a:solidFill>
                  <a:prstClr val="black"/>
                </a:solidFill>
                <a:latin typeface="Arial" panose="020B0604020202020204" pitchFamily="34" charset="0"/>
                <a:cs typeface="Arial" panose="020B0604020202020204" pitchFamily="34" charset="0"/>
              </a:rPr>
              <a:t>)</a:t>
            </a:r>
          </a:p>
        </p:txBody>
      </p:sp>
      <p:cxnSp>
        <p:nvCxnSpPr>
          <p:cNvPr id="11" name="Straight Arrow Connector 10">
            <a:extLst>
              <a:ext uri="{FF2B5EF4-FFF2-40B4-BE49-F238E27FC236}">
                <a16:creationId xmlns:a16="http://schemas.microsoft.com/office/drawing/2014/main" id="{33D01A19-6D7F-2C6F-28C1-FFFF5FE964E3}"/>
              </a:ext>
            </a:extLst>
          </p:cNvPr>
          <p:cNvCxnSpPr/>
          <p:nvPr/>
        </p:nvCxnSpPr>
        <p:spPr>
          <a:xfrm flipV="1">
            <a:off x="4731652" y="1815339"/>
            <a:ext cx="1516748" cy="2963"/>
          </a:xfrm>
          <a:prstGeom prst="straightConnector1">
            <a:avLst/>
          </a:prstGeom>
          <a:noFill/>
          <a:ln w="6350" cap="flat" cmpd="sng" algn="ctr">
            <a:solidFill>
              <a:srgbClr val="5B9BD5"/>
            </a:solidFill>
            <a:prstDash val="solid"/>
            <a:miter lim="800000"/>
            <a:tailEnd type="triangle"/>
          </a:ln>
          <a:effectLst/>
        </p:spPr>
      </p:cxnSp>
      <p:sp>
        <p:nvSpPr>
          <p:cNvPr id="12" name="Flowchart: Process 11">
            <a:extLst>
              <a:ext uri="{FF2B5EF4-FFF2-40B4-BE49-F238E27FC236}">
                <a16:creationId xmlns:a16="http://schemas.microsoft.com/office/drawing/2014/main" id="{2DE6CB84-3240-4F72-7FF1-47CB2C3C1AEC}"/>
              </a:ext>
            </a:extLst>
          </p:cNvPr>
          <p:cNvSpPr/>
          <p:nvPr/>
        </p:nvSpPr>
        <p:spPr>
          <a:xfrm>
            <a:off x="6248400" y="1225008"/>
            <a:ext cx="2054352" cy="1115822"/>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lvl="0" algn="ctr">
              <a:defRPr/>
            </a:pPr>
            <a:r>
              <a:rPr lang="en-US" sz="1200" kern="0" dirty="0">
                <a:solidFill>
                  <a:prstClr val="black"/>
                </a:solidFill>
                <a:latin typeface="Arial" panose="020B0604020202020204" pitchFamily="34" charset="0"/>
                <a:cs typeface="Arial" panose="020B0604020202020204" pitchFamily="34" charset="0"/>
              </a:rPr>
              <a:t>Unit </a:t>
            </a:r>
            <a:r>
              <a:rPr lang="en-US" sz="1200" kern="0" dirty="0" err="1">
                <a:solidFill>
                  <a:prstClr val="black"/>
                </a:solidFill>
                <a:latin typeface="Arial" panose="020B0604020202020204" pitchFamily="34" charset="0"/>
                <a:cs typeface="Arial" panose="020B0604020202020204" pitchFamily="34" charset="0"/>
              </a:rPr>
              <a:t>Cdr</a:t>
            </a:r>
            <a:r>
              <a:rPr lang="en-US" sz="1200" kern="0" dirty="0">
                <a:solidFill>
                  <a:prstClr val="black"/>
                </a:solidFill>
                <a:latin typeface="Arial" panose="020B0604020202020204" pitchFamily="34" charset="0"/>
                <a:cs typeface="Arial" panose="020B0604020202020204" pitchFamily="34" charset="0"/>
              </a:rPr>
              <a:t> makes recommendation on PCR by the 11th day of the month</a:t>
            </a:r>
          </a:p>
        </p:txBody>
      </p:sp>
      <p:cxnSp>
        <p:nvCxnSpPr>
          <p:cNvPr id="13" name="Elbow Connector 39">
            <a:extLst>
              <a:ext uri="{FF2B5EF4-FFF2-40B4-BE49-F238E27FC236}">
                <a16:creationId xmlns:a16="http://schemas.microsoft.com/office/drawing/2014/main" id="{8B4C9D5C-0EFD-24BB-468D-06D84838AADF}"/>
              </a:ext>
            </a:extLst>
          </p:cNvPr>
          <p:cNvCxnSpPr/>
          <p:nvPr/>
        </p:nvCxnSpPr>
        <p:spPr>
          <a:xfrm rot="5400000">
            <a:off x="3625940" y="-315582"/>
            <a:ext cx="1069162" cy="6230110"/>
          </a:xfrm>
          <a:prstGeom prst="bentConnector3">
            <a:avLst>
              <a:gd name="adj1" fmla="val 50000"/>
            </a:avLst>
          </a:prstGeom>
          <a:noFill/>
          <a:ln w="6350" cap="flat" cmpd="sng" algn="ctr">
            <a:solidFill>
              <a:srgbClr val="5B9BD5"/>
            </a:solidFill>
            <a:prstDash val="solid"/>
            <a:miter lim="800000"/>
            <a:tailEnd type="triangle"/>
          </a:ln>
          <a:effectLst/>
        </p:spPr>
      </p:cxnSp>
      <p:sp>
        <p:nvSpPr>
          <p:cNvPr id="14" name="TextBox 13">
            <a:extLst>
              <a:ext uri="{FF2B5EF4-FFF2-40B4-BE49-F238E27FC236}">
                <a16:creationId xmlns:a16="http://schemas.microsoft.com/office/drawing/2014/main" id="{C7814062-84F6-4D12-E278-6DC5D67E5835}"/>
              </a:ext>
            </a:extLst>
          </p:cNvPr>
          <p:cNvSpPr txBox="1"/>
          <p:nvPr/>
        </p:nvSpPr>
        <p:spPr>
          <a:xfrm>
            <a:off x="2688140" y="2409808"/>
            <a:ext cx="305148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HR Professional prints and provides Promotion Point Worksheet (PPW) to Board members</a:t>
            </a:r>
          </a:p>
        </p:txBody>
      </p:sp>
      <p:sp>
        <p:nvSpPr>
          <p:cNvPr id="15" name="Flowchart: Process 14">
            <a:extLst>
              <a:ext uri="{FF2B5EF4-FFF2-40B4-BE49-F238E27FC236}">
                <a16:creationId xmlns:a16="http://schemas.microsoft.com/office/drawing/2014/main" id="{FADB748F-3758-7D3B-2A88-47E2620B249D}"/>
              </a:ext>
            </a:extLst>
          </p:cNvPr>
          <p:cNvSpPr/>
          <p:nvPr/>
        </p:nvSpPr>
        <p:spPr>
          <a:xfrm>
            <a:off x="168380" y="3397771"/>
            <a:ext cx="1871469" cy="1335658"/>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Promotion Authority (BN) holds promotion board (may be virtual).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COVID 19 ETP authorizes to skip this step (CSM Input)</a:t>
            </a:r>
          </a:p>
        </p:txBody>
      </p:sp>
      <p:cxnSp>
        <p:nvCxnSpPr>
          <p:cNvPr id="16" name="Straight Arrow Connector 15">
            <a:extLst>
              <a:ext uri="{FF2B5EF4-FFF2-40B4-BE49-F238E27FC236}">
                <a16:creationId xmlns:a16="http://schemas.microsoft.com/office/drawing/2014/main" id="{0A536715-A042-5DFF-C38F-ED83F033A8E9}"/>
              </a:ext>
            </a:extLst>
          </p:cNvPr>
          <p:cNvCxnSpPr/>
          <p:nvPr/>
        </p:nvCxnSpPr>
        <p:spPr>
          <a:xfrm>
            <a:off x="1996791" y="4067511"/>
            <a:ext cx="304800" cy="1"/>
          </a:xfrm>
          <a:prstGeom prst="straightConnector1">
            <a:avLst/>
          </a:prstGeom>
          <a:noFill/>
          <a:ln w="6350" cap="flat" cmpd="sng" algn="ctr">
            <a:solidFill>
              <a:srgbClr val="5B9BD5"/>
            </a:solidFill>
            <a:prstDash val="solid"/>
            <a:miter lim="800000"/>
            <a:tailEnd type="triangle"/>
          </a:ln>
          <a:effectLst/>
        </p:spPr>
      </p:cxnSp>
      <p:sp>
        <p:nvSpPr>
          <p:cNvPr id="17" name="Flowchart: Decision 16">
            <a:extLst>
              <a:ext uri="{FF2B5EF4-FFF2-40B4-BE49-F238E27FC236}">
                <a16:creationId xmlns:a16="http://schemas.microsoft.com/office/drawing/2014/main" id="{1B4E6129-58EA-2425-84AF-0D4E42F4C67D}"/>
              </a:ext>
            </a:extLst>
          </p:cNvPr>
          <p:cNvSpPr/>
          <p:nvPr/>
        </p:nvSpPr>
        <p:spPr>
          <a:xfrm>
            <a:off x="2286000" y="3297850"/>
            <a:ext cx="2523744" cy="1577487"/>
          </a:xfrm>
          <a:prstGeom prst="flowChartDecision">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Soldier Recommended by promotion </a:t>
            </a:r>
            <a:r>
              <a:rPr lang="en-US" sz="1200" kern="0" dirty="0">
                <a:solidFill>
                  <a:prstClr val="black"/>
                </a:solidFill>
                <a:latin typeface="Arial" panose="020B0604020202020204" pitchFamily="34" charset="0"/>
                <a:cs typeface="Arial" panose="020B0604020202020204" pitchFamily="34" charset="0"/>
              </a:rPr>
              <a:t>board</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9C9B9B5-B79F-30CB-C48E-F26BC17DE9A5}"/>
              </a:ext>
            </a:extLst>
          </p:cNvPr>
          <p:cNvSpPr txBox="1"/>
          <p:nvPr/>
        </p:nvSpPr>
        <p:spPr>
          <a:xfrm>
            <a:off x="4227994" y="3604452"/>
            <a:ext cx="128711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If recommended</a:t>
            </a:r>
          </a:p>
        </p:txBody>
      </p:sp>
      <p:cxnSp>
        <p:nvCxnSpPr>
          <p:cNvPr id="19" name="Straight Arrow Connector 18">
            <a:extLst>
              <a:ext uri="{FF2B5EF4-FFF2-40B4-BE49-F238E27FC236}">
                <a16:creationId xmlns:a16="http://schemas.microsoft.com/office/drawing/2014/main" id="{AD78AD73-FE42-9B84-88B1-034C92112A31}"/>
              </a:ext>
            </a:extLst>
          </p:cNvPr>
          <p:cNvCxnSpPr/>
          <p:nvPr/>
        </p:nvCxnSpPr>
        <p:spPr>
          <a:xfrm flipV="1">
            <a:off x="4782098" y="4111940"/>
            <a:ext cx="596974" cy="1"/>
          </a:xfrm>
          <a:prstGeom prst="straightConnector1">
            <a:avLst/>
          </a:prstGeom>
          <a:noFill/>
          <a:ln w="6350" cap="flat" cmpd="sng" algn="ctr">
            <a:solidFill>
              <a:srgbClr val="5B9BD5"/>
            </a:solidFill>
            <a:prstDash val="solid"/>
            <a:miter lim="800000"/>
            <a:tailEnd type="triangle"/>
          </a:ln>
          <a:effectLst/>
        </p:spPr>
      </p:cxnSp>
      <p:sp>
        <p:nvSpPr>
          <p:cNvPr id="20" name="Flowchart: Process 19">
            <a:extLst>
              <a:ext uri="{FF2B5EF4-FFF2-40B4-BE49-F238E27FC236}">
                <a16:creationId xmlns:a16="http://schemas.microsoft.com/office/drawing/2014/main" id="{CCCB9629-E6C2-A191-88B7-0F5B69EDCD38}"/>
              </a:ext>
            </a:extLst>
          </p:cNvPr>
          <p:cNvSpPr/>
          <p:nvPr/>
        </p:nvSpPr>
        <p:spPr>
          <a:xfrm>
            <a:off x="5431388" y="3392664"/>
            <a:ext cx="1287117" cy="1204861"/>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BN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Cdr</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signs PCR in IPPS-A by the end of the convening board month </a:t>
            </a:r>
          </a:p>
        </p:txBody>
      </p:sp>
      <p:cxnSp>
        <p:nvCxnSpPr>
          <p:cNvPr id="21" name="Straight Arrow Connector 20">
            <a:extLst>
              <a:ext uri="{FF2B5EF4-FFF2-40B4-BE49-F238E27FC236}">
                <a16:creationId xmlns:a16="http://schemas.microsoft.com/office/drawing/2014/main" id="{211719F6-824C-D399-0BB0-686334E6E17D}"/>
              </a:ext>
            </a:extLst>
          </p:cNvPr>
          <p:cNvCxnSpPr/>
          <p:nvPr/>
        </p:nvCxnSpPr>
        <p:spPr>
          <a:xfrm>
            <a:off x="6718505" y="4111940"/>
            <a:ext cx="316564" cy="0"/>
          </a:xfrm>
          <a:prstGeom prst="straightConnector1">
            <a:avLst/>
          </a:prstGeom>
          <a:noFill/>
          <a:ln w="6350" cap="flat" cmpd="sng" algn="ctr">
            <a:solidFill>
              <a:srgbClr val="5B9BD5"/>
            </a:solidFill>
            <a:prstDash val="solid"/>
            <a:miter lim="800000"/>
            <a:tailEnd type="triangle"/>
          </a:ln>
          <a:effectLst/>
        </p:spPr>
      </p:cxnSp>
      <p:sp>
        <p:nvSpPr>
          <p:cNvPr id="22" name="Flowchart: Terminator 21">
            <a:extLst>
              <a:ext uri="{FF2B5EF4-FFF2-40B4-BE49-F238E27FC236}">
                <a16:creationId xmlns:a16="http://schemas.microsoft.com/office/drawing/2014/main" id="{2D5FC894-EC46-EBA7-BBD2-5C790A321D37}"/>
              </a:ext>
            </a:extLst>
          </p:cNvPr>
          <p:cNvSpPr/>
          <p:nvPr/>
        </p:nvSpPr>
        <p:spPr>
          <a:xfrm>
            <a:off x="6997889" y="3288657"/>
            <a:ext cx="1492684" cy="1588007"/>
          </a:xfrm>
          <a:prstGeom prst="flowChartTerminator">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 is added to PRR </a:t>
            </a:r>
          </a:p>
        </p:txBody>
      </p:sp>
      <p:sp>
        <p:nvSpPr>
          <p:cNvPr id="23" name="TextBox 22">
            <a:extLst>
              <a:ext uri="{FF2B5EF4-FFF2-40B4-BE49-F238E27FC236}">
                <a16:creationId xmlns:a16="http://schemas.microsoft.com/office/drawing/2014/main" id="{838CD9C3-CC8A-893C-836D-D216F67C6DAC}"/>
              </a:ext>
            </a:extLst>
          </p:cNvPr>
          <p:cNvSpPr txBox="1"/>
          <p:nvPr/>
        </p:nvSpPr>
        <p:spPr>
          <a:xfrm>
            <a:off x="3477351" y="4740849"/>
            <a:ext cx="11490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If not recommended</a:t>
            </a:r>
          </a:p>
        </p:txBody>
      </p:sp>
      <p:sp>
        <p:nvSpPr>
          <p:cNvPr id="24" name="Flowchart: Terminator 23">
            <a:extLst>
              <a:ext uri="{FF2B5EF4-FFF2-40B4-BE49-F238E27FC236}">
                <a16:creationId xmlns:a16="http://schemas.microsoft.com/office/drawing/2014/main" id="{5743BCD1-880B-2AD7-0395-5ED1887B9829}"/>
              </a:ext>
            </a:extLst>
          </p:cNvPr>
          <p:cNvSpPr/>
          <p:nvPr/>
        </p:nvSpPr>
        <p:spPr>
          <a:xfrm>
            <a:off x="2626275" y="5125232"/>
            <a:ext cx="1840949" cy="1289002"/>
          </a:xfrm>
          <a:prstGeom prst="flowChartTerminator">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Line Leader counsels Soldier as to why; If eligible, Soldier will be considered by the next Board</a:t>
            </a:r>
          </a:p>
        </p:txBody>
      </p:sp>
      <p:cxnSp>
        <p:nvCxnSpPr>
          <p:cNvPr id="25" name="Straight Arrow Connector 24">
            <a:extLst>
              <a:ext uri="{FF2B5EF4-FFF2-40B4-BE49-F238E27FC236}">
                <a16:creationId xmlns:a16="http://schemas.microsoft.com/office/drawing/2014/main" id="{D3E4D466-9EC9-D163-05F7-39F25FACA61E}"/>
              </a:ext>
            </a:extLst>
          </p:cNvPr>
          <p:cNvCxnSpPr/>
          <p:nvPr/>
        </p:nvCxnSpPr>
        <p:spPr>
          <a:xfrm flipH="1">
            <a:off x="3546750" y="4859604"/>
            <a:ext cx="1121" cy="305540"/>
          </a:xfrm>
          <a:prstGeom prst="straightConnector1">
            <a:avLst/>
          </a:prstGeom>
          <a:noFill/>
          <a:ln w="6350" cap="flat" cmpd="sng" algn="ctr">
            <a:solidFill>
              <a:srgbClr val="5B9BD5"/>
            </a:solidFill>
            <a:prstDash val="solid"/>
            <a:miter lim="800000"/>
            <a:tailEnd type="triangle"/>
          </a:ln>
          <a:effectLst/>
        </p:spPr>
      </p:cxnSp>
    </p:spTree>
    <p:extLst>
      <p:ext uri="{BB962C8B-B14F-4D97-AF65-F5344CB8AC3E}">
        <p14:creationId xmlns:p14="http://schemas.microsoft.com/office/powerpoint/2010/main" val="15441112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Slating Works</a:t>
            </a:r>
          </a:p>
        </p:txBody>
      </p:sp>
      <p:sp>
        <p:nvSpPr>
          <p:cNvPr id="3" name="Content Placeholder 2"/>
          <p:cNvSpPr>
            <a:spLocks noGrp="1"/>
          </p:cNvSpPr>
          <p:nvPr>
            <p:ph idx="4294967295"/>
          </p:nvPr>
        </p:nvSpPr>
        <p:spPr>
          <a:xfrm>
            <a:off x="198120" y="1885950"/>
            <a:ext cx="8534400" cy="3086100"/>
          </a:xfrm>
          <a:prstGeom prst="rect">
            <a:avLst/>
          </a:prstGeom>
        </p:spPr>
        <p:txBody>
          <a:bodyPr/>
          <a:lstStyle/>
          <a:p>
            <a:pPr>
              <a:buFont typeface="Wingdings" pitchFamily="2" charset="2"/>
              <a:buChar char="§"/>
            </a:pPr>
            <a:r>
              <a:rPr lang="en-US" sz="1600" b="0" dirty="0"/>
              <a:t>Slating occurs based on the </a:t>
            </a:r>
            <a:r>
              <a:rPr lang="en-US" sz="1600" b="0" dirty="0" err="1"/>
              <a:t>PRR</a:t>
            </a:r>
            <a:r>
              <a:rPr lang="en-US" sz="1600" b="0" dirty="0"/>
              <a:t>/</a:t>
            </a:r>
            <a:r>
              <a:rPr lang="en-US" sz="1600" b="0" dirty="0" err="1"/>
              <a:t>OML</a:t>
            </a:r>
            <a:r>
              <a:rPr lang="en-US" sz="1600" b="0" dirty="0"/>
              <a:t> in IPPS-A. IPPS-A generates a numbering system for each Soldier within an MOS. The system then looks at the first Soldier identified within a specific rank and attempts to match them to a position utilizing the slating criteria.  </a:t>
            </a:r>
          </a:p>
          <a:p>
            <a:pPr>
              <a:buFont typeface="Wingdings" pitchFamily="2" charset="2"/>
              <a:buChar char="§"/>
            </a:pPr>
            <a:endParaRPr lang="en-US" sz="1600" b="0" dirty="0"/>
          </a:p>
          <a:p>
            <a:pPr>
              <a:buFont typeface="Wingdings" pitchFamily="2" charset="2"/>
              <a:buChar char="§"/>
            </a:pPr>
            <a:r>
              <a:rPr lang="en-US" sz="1600" b="0" dirty="0"/>
              <a:t>Soldiers aspiring to the ranks of SGT and SSG are given a number based upon their promotion points.  The Soldier with the highest number of promotion points receives a higher priority number for slating.  Soldiers that have the same number of points are given a slating number based on the earliest DOR. If the DOR is the same, the system then looks at the earliest PEBD, if the PEBD is the same, the system looks at the earliest DOB.</a:t>
            </a:r>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5423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i="0" u="none" strike="noStrike" kern="0" cap="none" spc="0" normalizeH="0" baseline="0" noProof="0" dirty="0">
                <a:ln>
                  <a:noFill/>
                </a:ln>
                <a:solidFill>
                  <a:prstClr val="black"/>
                </a:solidFill>
                <a:effectLst/>
                <a:uLnTx/>
                <a:uFillTx/>
              </a:rPr>
              <a:t>SLATING PROCESS</a:t>
            </a:r>
            <a:endParaRPr lang="en-US" sz="3200" cap="none" dirty="0"/>
          </a:p>
        </p:txBody>
      </p:sp>
      <p:sp>
        <p:nvSpPr>
          <p:cNvPr id="6" name="TextBox 5">
            <a:extLst>
              <a:ext uri="{FF2B5EF4-FFF2-40B4-BE49-F238E27FC236}">
                <a16:creationId xmlns:a16="http://schemas.microsoft.com/office/drawing/2014/main" id="{D6CD551C-C0B3-0447-B092-F764C5854A76}"/>
              </a:ext>
            </a:extLst>
          </p:cNvPr>
          <p:cNvSpPr txBox="1"/>
          <p:nvPr/>
        </p:nvSpPr>
        <p:spPr>
          <a:xfrm>
            <a:off x="545599" y="1469566"/>
            <a:ext cx="4261104"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Any Soldier who is </a:t>
            </a:r>
            <a:r>
              <a:rPr lang="en-US" sz="1200" u="sng" dirty="0">
                <a:solidFill>
                  <a:prstClr val="black"/>
                </a:solidFill>
                <a:latin typeface="Arial" panose="020B0604020202020204" pitchFamily="34" charset="0"/>
                <a:cs typeface="Arial" panose="020B0604020202020204" pitchFamily="34" charset="0"/>
              </a:rPr>
              <a:t>not</a:t>
            </a:r>
            <a:r>
              <a:rPr lang="en-US" sz="1200" dirty="0">
                <a:solidFill>
                  <a:prstClr val="black"/>
                </a:solidFill>
                <a:latin typeface="Arial" panose="020B0604020202020204" pitchFamily="34" charset="0"/>
                <a:cs typeface="Arial" panose="020B0604020202020204" pitchFamily="34" charset="0"/>
              </a:rPr>
              <a:t> matched to a vacancy will be returned to the </a:t>
            </a:r>
            <a:r>
              <a:rPr lang="en-US" sz="1200" dirty="0" err="1">
                <a:solidFill>
                  <a:prstClr val="black"/>
                </a:solidFill>
                <a:latin typeface="Arial" panose="020B0604020202020204" pitchFamily="34" charset="0"/>
                <a:cs typeface="Arial" panose="020B0604020202020204" pitchFamily="34" charset="0"/>
              </a:rPr>
              <a:t>PRR</a:t>
            </a:r>
            <a:endParaRPr lang="en-US" sz="1200" dirty="0">
              <a:solidFill>
                <a:prstClr val="black"/>
              </a:solidFill>
              <a:latin typeface="Arial" panose="020B0604020202020204" pitchFamily="34" charset="0"/>
              <a:cs typeface="Arial" panose="020B0604020202020204" pitchFamily="34" charset="0"/>
            </a:endParaRPr>
          </a:p>
        </p:txBody>
      </p:sp>
      <p:cxnSp>
        <p:nvCxnSpPr>
          <p:cNvPr id="7" name="Elbow Connector 11">
            <a:extLst>
              <a:ext uri="{FF2B5EF4-FFF2-40B4-BE49-F238E27FC236}">
                <a16:creationId xmlns:a16="http://schemas.microsoft.com/office/drawing/2014/main" id="{7384C91E-3328-56BD-D94B-37591084D2C0}"/>
              </a:ext>
            </a:extLst>
          </p:cNvPr>
          <p:cNvCxnSpPr/>
          <p:nvPr/>
        </p:nvCxnSpPr>
        <p:spPr>
          <a:xfrm rot="16200000" flipV="1">
            <a:off x="2768760" y="-14683"/>
            <a:ext cx="211913" cy="4482345"/>
          </a:xfrm>
          <a:prstGeom prst="bentConnector3">
            <a:avLst>
              <a:gd name="adj1" fmla="val 207874"/>
            </a:avLst>
          </a:prstGeom>
          <a:noFill/>
          <a:ln w="6350" cap="flat" cmpd="sng" algn="ctr">
            <a:solidFill>
              <a:srgbClr val="5B9BD5"/>
            </a:solidFill>
            <a:prstDash val="solid"/>
            <a:miter lim="800000"/>
            <a:tailEnd type="triangle"/>
          </a:ln>
          <a:effectLst/>
        </p:spPr>
      </p:cxnSp>
      <p:sp>
        <p:nvSpPr>
          <p:cNvPr id="8" name="Flowchart: Process 7">
            <a:extLst>
              <a:ext uri="{FF2B5EF4-FFF2-40B4-BE49-F238E27FC236}">
                <a16:creationId xmlns:a16="http://schemas.microsoft.com/office/drawing/2014/main" id="{E3DCF396-1D3A-428B-166F-A77F3F8C3368}"/>
              </a:ext>
            </a:extLst>
          </p:cNvPr>
          <p:cNvSpPr/>
          <p:nvPr/>
        </p:nvSpPr>
        <p:spPr>
          <a:xfrm>
            <a:off x="71635" y="2179400"/>
            <a:ext cx="1143001" cy="1261873"/>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Soldiers on the </a:t>
            </a:r>
            <a:r>
              <a:rPr kumimoji="0" lang="en-US" sz="11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PRR</a:t>
            </a:r>
            <a:r>
              <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be matched to valid promotion vacancies IAW Army Reserve policies</a:t>
            </a:r>
          </a:p>
        </p:txBody>
      </p:sp>
      <p:cxnSp>
        <p:nvCxnSpPr>
          <p:cNvPr id="9" name="Straight Arrow Connector 8">
            <a:extLst>
              <a:ext uri="{FF2B5EF4-FFF2-40B4-BE49-F238E27FC236}">
                <a16:creationId xmlns:a16="http://schemas.microsoft.com/office/drawing/2014/main" id="{EE5DA532-DC5A-B6E8-E5E7-4E56DDF5A5A6}"/>
              </a:ext>
            </a:extLst>
          </p:cNvPr>
          <p:cNvCxnSpPr>
            <a:cxnSpLocks/>
            <a:endCxn id="10" idx="1"/>
          </p:cNvCxnSpPr>
          <p:nvPr/>
        </p:nvCxnSpPr>
        <p:spPr>
          <a:xfrm>
            <a:off x="1205043" y="2751470"/>
            <a:ext cx="375802" cy="0"/>
          </a:xfrm>
          <a:prstGeom prst="straightConnector1">
            <a:avLst/>
          </a:prstGeom>
          <a:noFill/>
          <a:ln w="6350" cap="flat" cmpd="sng" algn="ctr">
            <a:solidFill>
              <a:srgbClr val="5B9BD5"/>
            </a:solidFill>
            <a:prstDash val="solid"/>
            <a:miter lim="800000"/>
            <a:tailEnd type="triangle"/>
          </a:ln>
          <a:effectLst/>
        </p:spPr>
      </p:cxnSp>
      <p:sp>
        <p:nvSpPr>
          <p:cNvPr id="10" name="Flowchart: Decision 9">
            <a:extLst>
              <a:ext uri="{FF2B5EF4-FFF2-40B4-BE49-F238E27FC236}">
                <a16:creationId xmlns:a16="http://schemas.microsoft.com/office/drawing/2014/main" id="{6EA9FA42-099A-6F1F-DECA-2CBB092BA2F9}"/>
              </a:ext>
            </a:extLst>
          </p:cNvPr>
          <p:cNvSpPr/>
          <p:nvPr/>
        </p:nvSpPr>
        <p:spPr>
          <a:xfrm>
            <a:off x="1580845" y="2011914"/>
            <a:ext cx="2399425" cy="1479112"/>
          </a:xfrm>
          <a:prstGeom prst="flowChartDecision">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there a valid promotion vacancy within the Soldier’s elected mileage and Slating criteria</a:t>
            </a:r>
          </a:p>
        </p:txBody>
      </p:sp>
      <p:sp>
        <p:nvSpPr>
          <p:cNvPr id="12" name="TextBox 11">
            <a:extLst>
              <a:ext uri="{FF2B5EF4-FFF2-40B4-BE49-F238E27FC236}">
                <a16:creationId xmlns:a16="http://schemas.microsoft.com/office/drawing/2014/main" id="{2EE19E71-563B-D10A-619A-245410131A25}"/>
              </a:ext>
            </a:extLst>
          </p:cNvPr>
          <p:cNvSpPr txBox="1"/>
          <p:nvPr/>
        </p:nvSpPr>
        <p:spPr>
          <a:xfrm>
            <a:off x="3969960" y="2533338"/>
            <a:ext cx="1193772" cy="276999"/>
          </a:xfrm>
          <a:prstGeom prst="rect">
            <a:avLst/>
          </a:prstGeom>
          <a:noFill/>
        </p:spPr>
        <p:txBody>
          <a:bodyPr wrap="square">
            <a:spAutoFit/>
          </a:bodyPr>
          <a:lstStyle/>
          <a:p>
            <a:r>
              <a:rPr lang="en-US" sz="1200" dirty="0">
                <a:solidFill>
                  <a:prstClr val="black"/>
                </a:solidFill>
                <a:latin typeface="Arial" panose="020B0604020202020204" pitchFamily="34" charset="0"/>
                <a:cs typeface="Arial" panose="020B0604020202020204" pitchFamily="34" charset="0"/>
              </a:rPr>
              <a:t>YES</a:t>
            </a:r>
            <a:endParaRPr lang="en-US" dirty="0"/>
          </a:p>
        </p:txBody>
      </p:sp>
      <p:cxnSp>
        <p:nvCxnSpPr>
          <p:cNvPr id="13" name="Straight Arrow Connector 12">
            <a:extLst>
              <a:ext uri="{FF2B5EF4-FFF2-40B4-BE49-F238E27FC236}">
                <a16:creationId xmlns:a16="http://schemas.microsoft.com/office/drawing/2014/main" id="{C608C9EF-CEB6-F7FF-44D1-7664E11B1C6A}"/>
              </a:ext>
            </a:extLst>
          </p:cNvPr>
          <p:cNvCxnSpPr>
            <a:cxnSpLocks/>
          </p:cNvCxnSpPr>
          <p:nvPr/>
        </p:nvCxnSpPr>
        <p:spPr>
          <a:xfrm flipV="1">
            <a:off x="3980270" y="2751470"/>
            <a:ext cx="515530" cy="8343"/>
          </a:xfrm>
          <a:prstGeom prst="straightConnector1">
            <a:avLst/>
          </a:prstGeom>
          <a:noFill/>
          <a:ln w="6350" cap="flat" cmpd="sng" algn="ctr">
            <a:solidFill>
              <a:srgbClr val="5B9BD5"/>
            </a:solidFill>
            <a:prstDash val="solid"/>
            <a:miter lim="800000"/>
            <a:tailEnd type="triangle"/>
          </a:ln>
          <a:effectLst/>
        </p:spPr>
      </p:cxnSp>
      <p:sp>
        <p:nvSpPr>
          <p:cNvPr id="14" name="Flowchart: Process 13">
            <a:extLst>
              <a:ext uri="{FF2B5EF4-FFF2-40B4-BE49-F238E27FC236}">
                <a16:creationId xmlns:a16="http://schemas.microsoft.com/office/drawing/2014/main" id="{6C68226B-62A7-8609-E98D-7AFB8D86DEFA}"/>
              </a:ext>
            </a:extLst>
          </p:cNvPr>
          <p:cNvSpPr/>
          <p:nvPr/>
        </p:nvSpPr>
        <p:spPr>
          <a:xfrm>
            <a:off x="4516599" y="2352231"/>
            <a:ext cx="1212190" cy="839764"/>
          </a:xfrm>
          <a:prstGeom prst="flowChartProcess">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Soldier’s name appears on the Slotting Report</a:t>
            </a:r>
          </a:p>
        </p:txBody>
      </p:sp>
      <p:cxnSp>
        <p:nvCxnSpPr>
          <p:cNvPr id="17" name="Straight Arrow Connector 16">
            <a:extLst>
              <a:ext uri="{FF2B5EF4-FFF2-40B4-BE49-F238E27FC236}">
                <a16:creationId xmlns:a16="http://schemas.microsoft.com/office/drawing/2014/main" id="{92043712-7B76-9AD5-7335-E0A411B89BE6}"/>
              </a:ext>
            </a:extLst>
          </p:cNvPr>
          <p:cNvCxnSpPr>
            <a:cxnSpLocks/>
          </p:cNvCxnSpPr>
          <p:nvPr/>
        </p:nvCxnSpPr>
        <p:spPr>
          <a:xfrm flipV="1">
            <a:off x="5721983" y="2751470"/>
            <a:ext cx="647402" cy="858"/>
          </a:xfrm>
          <a:prstGeom prst="straightConnector1">
            <a:avLst/>
          </a:prstGeom>
          <a:noFill/>
          <a:ln w="6350" cap="flat" cmpd="sng" algn="ctr">
            <a:solidFill>
              <a:srgbClr val="5B9BD5"/>
            </a:solidFill>
            <a:prstDash val="solid"/>
            <a:miter lim="800000"/>
            <a:tailEnd type="triangle"/>
          </a:ln>
          <a:effectLst/>
        </p:spPr>
      </p:cxnSp>
      <p:sp>
        <p:nvSpPr>
          <p:cNvPr id="19" name="Diamond 18">
            <a:extLst>
              <a:ext uri="{FF2B5EF4-FFF2-40B4-BE49-F238E27FC236}">
                <a16:creationId xmlns:a16="http://schemas.microsoft.com/office/drawing/2014/main" id="{3F2343D7-89F9-A8C6-E725-890884814B9E}"/>
              </a:ext>
            </a:extLst>
          </p:cNvPr>
          <p:cNvSpPr/>
          <p:nvPr/>
        </p:nvSpPr>
        <p:spPr>
          <a:xfrm>
            <a:off x="6363443" y="1863193"/>
            <a:ext cx="2147011" cy="1808210"/>
          </a:xfrm>
          <a:prstGeom prst="diamond">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8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errors after RD and unit validate </a:t>
            </a:r>
            <a:r>
              <a:rPr lang="en-US" sz="1180" kern="0" dirty="0">
                <a:solidFill>
                  <a:prstClr val="black"/>
                </a:solidFill>
                <a:latin typeface="Arial" panose="020B0604020202020204" pitchFamily="34" charset="0"/>
                <a:cs typeface="Arial" panose="020B0604020202020204" pitchFamily="34" charset="0"/>
              </a:rPr>
              <a:t>Slotting</a:t>
            </a:r>
            <a:r>
              <a:rPr kumimoji="0" lang="en-US" sz="118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80" kern="0" dirty="0">
                <a:solidFill>
                  <a:prstClr val="black"/>
                </a:solidFill>
                <a:latin typeface="Arial" panose="020B0604020202020204" pitchFamily="34" charset="0"/>
                <a:cs typeface="Arial" panose="020B0604020202020204" pitchFamily="34" charset="0"/>
              </a:rPr>
              <a:t>Re</a:t>
            </a:r>
            <a:r>
              <a:rPr kumimoji="0" lang="en-US" sz="118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t>
            </a:r>
          </a:p>
        </p:txBody>
      </p:sp>
      <p:cxnSp>
        <p:nvCxnSpPr>
          <p:cNvPr id="20" name="Straight Arrow Connector 19">
            <a:extLst>
              <a:ext uri="{FF2B5EF4-FFF2-40B4-BE49-F238E27FC236}">
                <a16:creationId xmlns:a16="http://schemas.microsoft.com/office/drawing/2014/main" id="{5F43EC42-28E4-F052-E491-162EC1612F79}"/>
              </a:ext>
            </a:extLst>
          </p:cNvPr>
          <p:cNvCxnSpPr>
            <a:cxnSpLocks/>
          </p:cNvCxnSpPr>
          <p:nvPr/>
        </p:nvCxnSpPr>
        <p:spPr>
          <a:xfrm>
            <a:off x="7436949" y="3671403"/>
            <a:ext cx="918826" cy="1024347"/>
          </a:xfrm>
          <a:prstGeom prst="straightConnector1">
            <a:avLst/>
          </a:prstGeom>
          <a:noFill/>
          <a:ln w="6350" cap="flat" cmpd="sng" algn="ctr">
            <a:solidFill>
              <a:srgbClr val="5B9BD5"/>
            </a:solidFill>
            <a:prstDash val="solid"/>
            <a:miter lim="800000"/>
            <a:tailEnd type="triangle"/>
          </a:ln>
          <a:effectLst/>
        </p:spPr>
      </p:cxnSp>
      <p:cxnSp>
        <p:nvCxnSpPr>
          <p:cNvPr id="21" name="Straight Arrow Connector 20">
            <a:extLst>
              <a:ext uri="{FF2B5EF4-FFF2-40B4-BE49-F238E27FC236}">
                <a16:creationId xmlns:a16="http://schemas.microsoft.com/office/drawing/2014/main" id="{63513742-6067-8171-260A-D81B2BD9413C}"/>
              </a:ext>
            </a:extLst>
          </p:cNvPr>
          <p:cNvCxnSpPr>
            <a:cxnSpLocks/>
          </p:cNvCxnSpPr>
          <p:nvPr/>
        </p:nvCxnSpPr>
        <p:spPr>
          <a:xfrm flipH="1">
            <a:off x="6136760" y="3671403"/>
            <a:ext cx="1300189" cy="1024347"/>
          </a:xfrm>
          <a:prstGeom prst="straightConnector1">
            <a:avLst/>
          </a:prstGeom>
          <a:noFill/>
          <a:ln w="6350" cap="flat" cmpd="sng" algn="ctr">
            <a:solidFill>
              <a:srgbClr val="5B9BD5"/>
            </a:solidFill>
            <a:prstDash val="solid"/>
            <a:miter lim="800000"/>
            <a:tailEnd type="triangle"/>
          </a:ln>
          <a:effectLst/>
        </p:spPr>
      </p:cxnSp>
      <p:sp>
        <p:nvSpPr>
          <p:cNvPr id="22" name="Flowchart: Terminator 21">
            <a:extLst>
              <a:ext uri="{FF2B5EF4-FFF2-40B4-BE49-F238E27FC236}">
                <a16:creationId xmlns:a16="http://schemas.microsoft.com/office/drawing/2014/main" id="{FA195E8C-26C1-0C1A-351C-C2BD1CAF3A83}"/>
              </a:ext>
            </a:extLst>
          </p:cNvPr>
          <p:cNvSpPr/>
          <p:nvPr/>
        </p:nvSpPr>
        <p:spPr>
          <a:xfrm>
            <a:off x="7593924" y="4695750"/>
            <a:ext cx="1523702" cy="1107755"/>
          </a:xfrm>
          <a:prstGeom prst="flowChartTerminator">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 is returned to the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PRR</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Flowchart: Terminator 22">
            <a:extLst>
              <a:ext uri="{FF2B5EF4-FFF2-40B4-BE49-F238E27FC236}">
                <a16:creationId xmlns:a16="http://schemas.microsoft.com/office/drawing/2014/main" id="{701085AE-C8DC-D812-3717-1A81E635216E}"/>
              </a:ext>
            </a:extLst>
          </p:cNvPr>
          <p:cNvSpPr/>
          <p:nvPr/>
        </p:nvSpPr>
        <p:spPr>
          <a:xfrm>
            <a:off x="4854756" y="4695750"/>
            <a:ext cx="2564007" cy="1107756"/>
          </a:xfrm>
          <a:prstGeom prst="flowChartTerminator">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lvl="0" algn="ctr">
              <a:defRPr/>
            </a:pPr>
            <a:r>
              <a:rPr lang="en-US" sz="1200" kern="0" dirty="0">
                <a:solidFill>
                  <a:prstClr val="black"/>
                </a:solidFill>
                <a:latin typeface="Arial" panose="020B0604020202020204" pitchFamily="34" charset="0"/>
                <a:cs typeface="Arial" panose="020B0604020202020204" pitchFamily="34" charset="0"/>
              </a:rPr>
              <a:t>IPPS-A generates reassignment orders with a future effective date. Upon reassignment effective date, IPPS-A generates promotion orders.</a:t>
            </a:r>
          </a:p>
        </p:txBody>
      </p:sp>
      <p:sp>
        <p:nvSpPr>
          <p:cNvPr id="24" name="TextBox 23">
            <a:extLst>
              <a:ext uri="{FF2B5EF4-FFF2-40B4-BE49-F238E27FC236}">
                <a16:creationId xmlns:a16="http://schemas.microsoft.com/office/drawing/2014/main" id="{0BAE5DA1-5F09-0E5E-C62A-F611C904D423}"/>
              </a:ext>
            </a:extLst>
          </p:cNvPr>
          <p:cNvSpPr txBox="1"/>
          <p:nvPr/>
        </p:nvSpPr>
        <p:spPr>
          <a:xfrm>
            <a:off x="2132857" y="3554744"/>
            <a:ext cx="810768" cy="276999"/>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NO</a:t>
            </a:r>
          </a:p>
        </p:txBody>
      </p:sp>
      <p:cxnSp>
        <p:nvCxnSpPr>
          <p:cNvPr id="25" name="Straight Arrow Connector 24">
            <a:extLst>
              <a:ext uri="{FF2B5EF4-FFF2-40B4-BE49-F238E27FC236}">
                <a16:creationId xmlns:a16="http://schemas.microsoft.com/office/drawing/2014/main" id="{C49C12DC-8590-CDD2-3C97-FD07EEA0BAD7}"/>
              </a:ext>
            </a:extLst>
          </p:cNvPr>
          <p:cNvCxnSpPr/>
          <p:nvPr/>
        </p:nvCxnSpPr>
        <p:spPr>
          <a:xfrm flipH="1">
            <a:off x="2780557" y="3499369"/>
            <a:ext cx="1" cy="387749"/>
          </a:xfrm>
          <a:prstGeom prst="straightConnector1">
            <a:avLst/>
          </a:prstGeom>
          <a:noFill/>
          <a:ln w="6350" cap="flat" cmpd="sng" algn="ctr">
            <a:solidFill>
              <a:srgbClr val="5B9BD5"/>
            </a:solidFill>
            <a:prstDash val="solid"/>
            <a:miter lim="800000"/>
            <a:tailEnd type="triangle"/>
          </a:ln>
          <a:effectLst/>
        </p:spPr>
      </p:cxnSp>
      <p:sp>
        <p:nvSpPr>
          <p:cNvPr id="26" name="Flowchart: Terminator 25">
            <a:extLst>
              <a:ext uri="{FF2B5EF4-FFF2-40B4-BE49-F238E27FC236}">
                <a16:creationId xmlns:a16="http://schemas.microsoft.com/office/drawing/2014/main" id="{960B9501-E4E4-2293-54EF-4D7B79CB5BB8}"/>
              </a:ext>
            </a:extLst>
          </p:cNvPr>
          <p:cNvSpPr/>
          <p:nvPr/>
        </p:nvSpPr>
        <p:spPr>
          <a:xfrm>
            <a:off x="2094757" y="3887118"/>
            <a:ext cx="1371600" cy="771949"/>
          </a:xfrm>
          <a:prstGeom prst="flowChartTerminator">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Soldier is returned to the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PRR</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6626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i="0" u="none" strike="noStrike" kern="0" cap="none" spc="0" normalizeH="0" baseline="0" noProof="0" dirty="0">
                <a:ln>
                  <a:noFill/>
                </a:ln>
                <a:solidFill>
                  <a:prstClr val="black"/>
                </a:solidFill>
                <a:effectLst/>
                <a:uLnTx/>
                <a:uFillTx/>
              </a:rPr>
              <a:t>SLATING </a:t>
            </a:r>
            <a:r>
              <a:rPr lang="en-US" sz="3200" kern="0" cap="none" dirty="0">
                <a:solidFill>
                  <a:prstClr val="black"/>
                </a:solidFill>
              </a:rPr>
              <a:t>CALENDAR</a:t>
            </a:r>
            <a:endParaRPr lang="en-US" sz="3200" cap="none" dirty="0"/>
          </a:p>
        </p:txBody>
      </p:sp>
      <p:graphicFrame>
        <p:nvGraphicFramePr>
          <p:cNvPr id="6" name="Table 5">
            <a:extLst>
              <a:ext uri="{FF2B5EF4-FFF2-40B4-BE49-F238E27FC236}">
                <a16:creationId xmlns:a16="http://schemas.microsoft.com/office/drawing/2014/main" id="{211FC137-F928-6F34-CE54-8CF118E1797E}"/>
              </a:ext>
            </a:extLst>
          </p:cNvPr>
          <p:cNvGraphicFramePr>
            <a:graphicFrameLocks noGrp="1"/>
          </p:cNvGraphicFramePr>
          <p:nvPr>
            <p:extLst>
              <p:ext uri="{D42A27DB-BD31-4B8C-83A1-F6EECF244321}">
                <p14:modId xmlns:p14="http://schemas.microsoft.com/office/powerpoint/2010/main" val="83156526"/>
              </p:ext>
            </p:extLst>
          </p:nvPr>
        </p:nvGraphicFramePr>
        <p:xfrm>
          <a:off x="457200" y="1066800"/>
          <a:ext cx="7924800" cy="5105404"/>
        </p:xfrm>
        <a:graphic>
          <a:graphicData uri="http://schemas.openxmlformats.org/drawingml/2006/table">
            <a:tbl>
              <a:tblPr/>
              <a:tblGrid>
                <a:gridCol w="1085728">
                  <a:extLst>
                    <a:ext uri="{9D8B030D-6E8A-4147-A177-3AD203B41FA5}">
                      <a16:colId xmlns:a16="http://schemas.microsoft.com/office/drawing/2014/main" val="4173094035"/>
                    </a:ext>
                  </a:extLst>
                </a:gridCol>
                <a:gridCol w="689996">
                  <a:extLst>
                    <a:ext uri="{9D8B030D-6E8A-4147-A177-3AD203B41FA5}">
                      <a16:colId xmlns:a16="http://schemas.microsoft.com/office/drawing/2014/main" val="2972719839"/>
                    </a:ext>
                  </a:extLst>
                </a:gridCol>
                <a:gridCol w="517497">
                  <a:extLst>
                    <a:ext uri="{9D8B030D-6E8A-4147-A177-3AD203B41FA5}">
                      <a16:colId xmlns:a16="http://schemas.microsoft.com/office/drawing/2014/main" val="1411026059"/>
                    </a:ext>
                  </a:extLst>
                </a:gridCol>
                <a:gridCol w="1068816">
                  <a:extLst>
                    <a:ext uri="{9D8B030D-6E8A-4147-A177-3AD203B41FA5}">
                      <a16:colId xmlns:a16="http://schemas.microsoft.com/office/drawing/2014/main" val="3094484250"/>
                    </a:ext>
                  </a:extLst>
                </a:gridCol>
                <a:gridCol w="1126315">
                  <a:extLst>
                    <a:ext uri="{9D8B030D-6E8A-4147-A177-3AD203B41FA5}">
                      <a16:colId xmlns:a16="http://schemas.microsoft.com/office/drawing/2014/main" val="2555665459"/>
                    </a:ext>
                  </a:extLst>
                </a:gridCol>
                <a:gridCol w="1041758">
                  <a:extLst>
                    <a:ext uri="{9D8B030D-6E8A-4147-A177-3AD203B41FA5}">
                      <a16:colId xmlns:a16="http://schemas.microsoft.com/office/drawing/2014/main" val="2009328636"/>
                    </a:ext>
                  </a:extLst>
                </a:gridCol>
                <a:gridCol w="1041758">
                  <a:extLst>
                    <a:ext uri="{9D8B030D-6E8A-4147-A177-3AD203B41FA5}">
                      <a16:colId xmlns:a16="http://schemas.microsoft.com/office/drawing/2014/main" val="1796189493"/>
                    </a:ext>
                  </a:extLst>
                </a:gridCol>
                <a:gridCol w="1352932">
                  <a:extLst>
                    <a:ext uri="{9D8B030D-6E8A-4147-A177-3AD203B41FA5}">
                      <a16:colId xmlns:a16="http://schemas.microsoft.com/office/drawing/2014/main" val="703110304"/>
                    </a:ext>
                  </a:extLst>
                </a:gridCol>
              </a:tblGrid>
              <a:tr h="295315">
                <a:tc gridSpan="8">
                  <a:txBody>
                    <a:bodyPr/>
                    <a:lstStyle/>
                    <a:p>
                      <a:pPr algn="l" fontAlgn="b"/>
                      <a:r>
                        <a:rPr lang="en-US" sz="1400" b="1" i="0" u="none" strike="noStrike" dirty="0">
                          <a:solidFill>
                            <a:srgbClr val="FFCC01"/>
                          </a:solidFill>
                          <a:effectLst/>
                          <a:latin typeface="Calibri" panose="020F0502020204030204" pitchFamily="34" charset="0"/>
                        </a:rPr>
                        <a:t>Army Reserve Troop Program Unit (TPU) Slating Calendar (IPPS-A Update)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1709407"/>
                  </a:ext>
                </a:extLst>
              </a:tr>
              <a:tr h="838694">
                <a:tc>
                  <a:txBody>
                    <a:bodyPr/>
                    <a:lstStyle/>
                    <a:p>
                      <a:pPr algn="ctr" fontAlgn="ctr"/>
                      <a:r>
                        <a:rPr lang="en-US" sz="1100" b="0" i="0" u="none" strike="noStrike" dirty="0">
                          <a:solidFill>
                            <a:srgbClr val="000000"/>
                          </a:solidFill>
                          <a:effectLst/>
                          <a:latin typeface="Calibri" panose="020F0502020204030204" pitchFamily="34" charset="0"/>
                        </a:rPr>
                        <a:t>Slating Month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gridSpan="2">
                  <a:txBody>
                    <a:bodyPr/>
                    <a:lstStyle/>
                    <a:p>
                      <a:pPr algn="ctr" fontAlgn="ctr"/>
                      <a:r>
                        <a:rPr lang="en-US" sz="1100" b="0" i="0" u="none" strike="noStrike" dirty="0">
                          <a:solidFill>
                            <a:srgbClr val="000000"/>
                          </a:solidFill>
                          <a:effectLst/>
                          <a:latin typeface="Calibri" panose="020F0502020204030204" pitchFamily="34" charset="0"/>
                        </a:rPr>
                        <a:t>Aspiring 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Slotting Report Available (o/a)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a:txBody>
                    <a:bodyPr/>
                    <a:lstStyle/>
                    <a:p>
                      <a:pPr algn="ctr" fontAlgn="ctr"/>
                      <a:r>
                        <a:rPr lang="en-US" sz="1100" b="0" i="0" u="none" strike="noStrike" dirty="0">
                          <a:solidFill>
                            <a:srgbClr val="000000"/>
                          </a:solidFill>
                          <a:effectLst/>
                          <a:latin typeface="Calibri" panose="020F0502020204030204" pitchFamily="34" charset="0"/>
                        </a:rPr>
                        <a:t> Reassignment Orders Publish Date (o/a)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a:txBody>
                    <a:bodyPr/>
                    <a:lstStyle/>
                    <a:p>
                      <a:pPr algn="ctr" fontAlgn="ctr"/>
                      <a:r>
                        <a:rPr lang="en-US" sz="1100" b="0" i="0" u="none" strike="noStrike" dirty="0">
                          <a:solidFill>
                            <a:srgbClr val="000000"/>
                          </a:solidFill>
                          <a:effectLst/>
                          <a:latin typeface="Calibri" panose="020F0502020204030204" pitchFamily="34" charset="0"/>
                        </a:rPr>
                        <a:t>Reassignment Effective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a:txBody>
                    <a:bodyPr/>
                    <a:lstStyle/>
                    <a:p>
                      <a:pPr algn="ctr" fontAlgn="ctr"/>
                      <a:r>
                        <a:rPr lang="en-US" sz="1100" b="0" i="0" u="none" strike="noStrike" dirty="0">
                          <a:solidFill>
                            <a:srgbClr val="000000"/>
                          </a:solidFill>
                          <a:effectLst/>
                          <a:latin typeface="Calibri" panose="020F0502020204030204" pitchFamily="34" charset="0"/>
                        </a:rPr>
                        <a:t> Promotion Orders Publish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tc>
                  <a:txBody>
                    <a:bodyPr/>
                    <a:lstStyle/>
                    <a:p>
                      <a:pPr algn="ctr" fontAlgn="ctr"/>
                      <a:r>
                        <a:rPr lang="en-US" sz="1100" b="0" i="0" u="none" strike="noStrike" dirty="0">
                          <a:solidFill>
                            <a:srgbClr val="000000"/>
                          </a:solidFill>
                          <a:effectLst/>
                          <a:latin typeface="Calibri" panose="020F0502020204030204" pitchFamily="34" charset="0"/>
                        </a:rPr>
                        <a:t>Promotion Effective Date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5D8"/>
                    </a:solidFill>
                  </a:tcPr>
                </a:tc>
                <a:extLst>
                  <a:ext uri="{0D108BD9-81ED-4DB2-BD59-A6C34878D82A}">
                    <a16:rowId xmlns:a16="http://schemas.microsoft.com/office/drawing/2014/main" val="3515605295"/>
                  </a:ext>
                </a:extLst>
              </a:tr>
              <a:tr h="236252">
                <a:tc>
                  <a:txBody>
                    <a:bodyPr/>
                    <a:lstStyle/>
                    <a:p>
                      <a:pPr algn="l" fontAlgn="b"/>
                      <a:r>
                        <a:rPr lang="en-US" sz="1100" b="0" i="0" u="none" strike="noStrike">
                          <a:solidFill>
                            <a:srgbClr val="000000"/>
                          </a:solidFill>
                          <a:effectLst/>
                          <a:latin typeface="Calibri" panose="020F0502020204030204" pitchFamily="34" charset="0"/>
                        </a:rPr>
                        <a:t>January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MSG/1SG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865672"/>
                  </a:ext>
                </a:extLst>
              </a:tr>
              <a:tr h="236252">
                <a:tc>
                  <a:txBody>
                    <a:bodyPr/>
                    <a:lstStyle/>
                    <a:p>
                      <a:pPr algn="l" fontAlgn="b"/>
                      <a:r>
                        <a:rPr lang="en-US" sz="1100" b="0" i="0" u="none" strike="noStrike">
                          <a:solidFill>
                            <a:srgbClr val="000000"/>
                          </a:solidFill>
                          <a:effectLst/>
                          <a:latin typeface="Calibri" panose="020F0502020204030204" pitchFamily="34" charset="0"/>
                        </a:rPr>
                        <a:t>February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01-Apr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377626"/>
                  </a:ext>
                </a:extLst>
              </a:tr>
              <a:tr h="236252">
                <a:tc>
                  <a:txBody>
                    <a:bodyPr/>
                    <a:lstStyle/>
                    <a:p>
                      <a:pPr algn="l" fontAlgn="b"/>
                      <a:r>
                        <a:rPr lang="en-US" sz="1100" b="0" i="0" u="none" strike="noStrike">
                          <a:solidFill>
                            <a:srgbClr val="000000"/>
                          </a:solidFill>
                          <a:effectLst/>
                          <a:latin typeface="Calibri" panose="020F0502020204030204" pitchFamily="34" charset="0"/>
                        </a:rPr>
                        <a:t>March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05-Mar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01-May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890154"/>
                  </a:ext>
                </a:extLst>
              </a:tr>
              <a:tr h="236252">
                <a:tc>
                  <a:txBody>
                    <a:bodyPr/>
                    <a:lstStyle/>
                    <a:p>
                      <a:pPr algn="l" fontAlgn="b"/>
                      <a:r>
                        <a:rPr lang="en-US" sz="1100" b="0" i="0" u="none" strike="noStrike">
                          <a:solidFill>
                            <a:srgbClr val="000000"/>
                          </a:solidFill>
                          <a:effectLst/>
                          <a:latin typeface="Calibri" panose="020F0502020204030204" pitchFamily="34" charset="0"/>
                        </a:rPr>
                        <a:t>April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MSG/1SG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318564"/>
                  </a:ext>
                </a:extLst>
              </a:tr>
              <a:tr h="236252">
                <a:tc>
                  <a:txBody>
                    <a:bodyPr/>
                    <a:lstStyle/>
                    <a:p>
                      <a:pPr algn="l" fontAlgn="b"/>
                      <a:r>
                        <a:rPr lang="en-US" sz="1100" b="0" i="0" u="none" strike="noStrike">
                          <a:solidFill>
                            <a:srgbClr val="000000"/>
                          </a:solidFill>
                          <a:effectLst/>
                          <a:latin typeface="Calibri" panose="020F0502020204030204" pitchFamily="34" charset="0"/>
                        </a:rPr>
                        <a:t>May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01-Jul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55153"/>
                  </a:ext>
                </a:extLst>
              </a:tr>
              <a:tr h="236252">
                <a:tc>
                  <a:txBody>
                    <a:bodyPr/>
                    <a:lstStyle/>
                    <a:p>
                      <a:pPr algn="l" fontAlgn="b"/>
                      <a:r>
                        <a:rPr lang="en-US" sz="1100" b="0" i="0" u="none" strike="noStrike">
                          <a:solidFill>
                            <a:srgbClr val="000000"/>
                          </a:solidFill>
                          <a:effectLst/>
                          <a:latin typeface="Calibri" panose="020F0502020204030204" pitchFamily="34" charset="0"/>
                        </a:rPr>
                        <a:t>June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01-Aug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484962"/>
                  </a:ext>
                </a:extLst>
              </a:tr>
              <a:tr h="236252">
                <a:tc>
                  <a:txBody>
                    <a:bodyPr/>
                    <a:lstStyle/>
                    <a:p>
                      <a:pPr algn="l" fontAlgn="b"/>
                      <a:r>
                        <a:rPr lang="en-US" sz="1100" b="0" i="0" u="none" strike="noStrike">
                          <a:solidFill>
                            <a:srgbClr val="000000"/>
                          </a:solidFill>
                          <a:effectLst/>
                          <a:latin typeface="Calibri" panose="020F0502020204030204" pitchFamily="34" charset="0"/>
                        </a:rPr>
                        <a:t>July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MSG/1SG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01-Sep</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033311"/>
                  </a:ext>
                </a:extLst>
              </a:tr>
              <a:tr h="236252">
                <a:tc>
                  <a:txBody>
                    <a:bodyPr/>
                    <a:lstStyle/>
                    <a:p>
                      <a:pPr algn="l" fontAlgn="b"/>
                      <a:r>
                        <a:rPr lang="en-US" sz="1100" b="0" i="0" u="none" strike="noStrike">
                          <a:solidFill>
                            <a:srgbClr val="000000"/>
                          </a:solidFill>
                          <a:effectLst/>
                          <a:latin typeface="Calibri" panose="020F0502020204030204" pitchFamily="34" charset="0"/>
                        </a:rPr>
                        <a:t>August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01-Oct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72621"/>
                  </a:ext>
                </a:extLst>
              </a:tr>
              <a:tr h="236252">
                <a:tc>
                  <a:txBody>
                    <a:bodyPr/>
                    <a:lstStyle/>
                    <a:p>
                      <a:pPr algn="l" fontAlgn="b"/>
                      <a:r>
                        <a:rPr lang="en-US" sz="1100" b="0" i="0" u="none" strike="noStrike">
                          <a:solidFill>
                            <a:srgbClr val="000000"/>
                          </a:solidFill>
                          <a:effectLst/>
                          <a:latin typeface="Calibri" panose="020F0502020204030204" pitchFamily="34" charset="0"/>
                        </a:rPr>
                        <a:t>September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01-Nov</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517068"/>
                  </a:ext>
                </a:extLst>
              </a:tr>
              <a:tr h="236252">
                <a:tc>
                  <a:txBody>
                    <a:bodyPr/>
                    <a:lstStyle/>
                    <a:p>
                      <a:pPr algn="l" fontAlgn="b"/>
                      <a:r>
                        <a:rPr lang="en-US" sz="1100" b="0" i="0" u="none" strike="noStrike">
                          <a:solidFill>
                            <a:srgbClr val="000000"/>
                          </a:solidFill>
                          <a:effectLst/>
                          <a:latin typeface="Calibri" panose="020F0502020204030204" pitchFamily="34" charset="0"/>
                        </a:rPr>
                        <a:t>October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MSG/1SG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01-Dec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723678"/>
                  </a:ext>
                </a:extLst>
              </a:tr>
              <a:tr h="236252">
                <a:tc>
                  <a:txBody>
                    <a:bodyPr/>
                    <a:lstStyle/>
                    <a:p>
                      <a:pPr algn="l" fontAlgn="b"/>
                      <a:r>
                        <a:rPr lang="en-US" sz="1100" b="0" i="0" u="none" strike="noStrike">
                          <a:solidFill>
                            <a:srgbClr val="000000"/>
                          </a:solidFill>
                          <a:effectLst/>
                          <a:latin typeface="Calibri" panose="020F0502020204030204" pitchFamily="34" charset="0"/>
                        </a:rPr>
                        <a:t>November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01-Jan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207018"/>
                  </a:ext>
                </a:extLst>
              </a:tr>
              <a:tr h="248065">
                <a:tc>
                  <a:txBody>
                    <a:bodyPr/>
                    <a:lstStyle/>
                    <a:p>
                      <a:pPr algn="l" fontAlgn="b"/>
                      <a:r>
                        <a:rPr lang="en-US" sz="1100" b="0" i="0" u="none" strike="noStrike">
                          <a:solidFill>
                            <a:srgbClr val="000000"/>
                          </a:solidFill>
                          <a:effectLst/>
                          <a:latin typeface="Calibri" panose="020F0502020204030204" pitchFamily="34" charset="0"/>
                        </a:rPr>
                        <a:t>December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21-Dec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01-Feb</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47860"/>
                  </a:ext>
                </a:extLst>
              </a:tr>
              <a:tr h="460691">
                <a:tc gridSpan="8">
                  <a:txBody>
                    <a:bodyPr/>
                    <a:lstStyle/>
                    <a:p>
                      <a:pPr algn="l" fontAlgn="b"/>
                      <a:r>
                        <a:rPr lang="en-US" sz="1100" b="0" i="0" u="none" strike="noStrike">
                          <a:solidFill>
                            <a:srgbClr val="000000"/>
                          </a:solidFill>
                          <a:effectLst/>
                          <a:latin typeface="Calibri" panose="020F0502020204030204" pitchFamily="34" charset="0"/>
                        </a:rPr>
                        <a:t>Promotion and reassignment effective date will be 40-45 days from the reassignment order publication date. This time should be used for unit outprocessing and sponsorship with the new unit.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9535481"/>
                  </a:ext>
                </a:extLst>
              </a:tr>
              <a:tr h="236252">
                <a:tc gridSpan="8">
                  <a:txBody>
                    <a:bodyPr/>
                    <a:lstStyle/>
                    <a:p>
                      <a:pPr algn="l" fontAlgn="b"/>
                      <a:r>
                        <a:rPr lang="en-US" sz="1100" b="0" i="0" u="none" strike="noStrike">
                          <a:solidFill>
                            <a:srgbClr val="000000"/>
                          </a:solidFill>
                          <a:effectLst/>
                          <a:latin typeface="Calibri" panose="020F0502020204030204" pitchFamily="34" charset="0"/>
                        </a:rPr>
                        <a:t>Soldiers must remain fully eligible through entire enlisted promotion cycle to receive promotion orders.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839468"/>
                  </a:ext>
                </a:extLst>
              </a:tr>
              <a:tr h="427615">
                <a:tc gridSpan="8">
                  <a:txBody>
                    <a:bodyPr/>
                    <a:lstStyle/>
                    <a:p>
                      <a:pPr algn="l" fontAlgn="t"/>
                      <a:r>
                        <a:rPr lang="en-US" sz="1100" b="0" i="0" u="none" strike="noStrike" dirty="0">
                          <a:solidFill>
                            <a:srgbClr val="000000"/>
                          </a:solidFill>
                          <a:effectLst/>
                          <a:latin typeface="Calibri" panose="020F0502020204030204" pitchFamily="34" charset="0"/>
                        </a:rPr>
                        <a:t>Job Openings (Positions) considered - position without an assigned incumbent, position with an assigned incumbent with a grade mismatch, and position with an assigned incumbent with an MOS mismatch.</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473269"/>
                  </a:ext>
                </a:extLst>
              </a:tr>
            </a:tbl>
          </a:graphicData>
        </a:graphic>
      </p:graphicFrame>
    </p:spTree>
    <p:extLst>
      <p:ext uri="{BB962C8B-B14F-4D97-AF65-F5344CB8AC3E}">
        <p14:creationId xmlns:p14="http://schemas.microsoft.com/office/powerpoint/2010/main" val="10641218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Army Reserve TPU Semi-Centralized Process</a:t>
            </a:r>
          </a:p>
        </p:txBody>
      </p:sp>
      <p:grpSp>
        <p:nvGrpSpPr>
          <p:cNvPr id="6" name="Group 5">
            <a:extLst>
              <a:ext uri="{FF2B5EF4-FFF2-40B4-BE49-F238E27FC236}">
                <a16:creationId xmlns:a16="http://schemas.microsoft.com/office/drawing/2014/main" id="{3E4A0C6F-5BF1-181C-414E-60EFC06D037D}"/>
              </a:ext>
            </a:extLst>
          </p:cNvPr>
          <p:cNvGrpSpPr/>
          <p:nvPr/>
        </p:nvGrpSpPr>
        <p:grpSpPr>
          <a:xfrm>
            <a:off x="411480" y="1701442"/>
            <a:ext cx="1100439" cy="718223"/>
            <a:chOff x="365160" y="2389404"/>
            <a:chExt cx="1100439" cy="718223"/>
          </a:xfrm>
        </p:grpSpPr>
        <p:pic>
          <p:nvPicPr>
            <p:cNvPr id="7" name="Picture 6">
              <a:extLst>
                <a:ext uri="{FF2B5EF4-FFF2-40B4-BE49-F238E27FC236}">
                  <a16:creationId xmlns:a16="http://schemas.microsoft.com/office/drawing/2014/main" id="{CFE0B2F8-8F71-62AD-430F-D6A70F4E01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72" b="20750"/>
            <a:stretch/>
          </p:blipFill>
          <p:spPr>
            <a:xfrm>
              <a:off x="365160" y="2389404"/>
              <a:ext cx="1100439" cy="566323"/>
            </a:xfrm>
            <a:prstGeom prst="rect">
              <a:avLst/>
            </a:prstGeom>
          </p:spPr>
        </p:pic>
        <p:grpSp>
          <p:nvGrpSpPr>
            <p:cNvPr id="8" name="Group 7">
              <a:extLst>
                <a:ext uri="{FF2B5EF4-FFF2-40B4-BE49-F238E27FC236}">
                  <a16:creationId xmlns:a16="http://schemas.microsoft.com/office/drawing/2014/main" id="{01B44BD8-8708-3788-6833-2641F19E718B}"/>
                </a:ext>
              </a:extLst>
            </p:cNvPr>
            <p:cNvGrpSpPr/>
            <p:nvPr/>
          </p:nvGrpSpPr>
          <p:grpSpPr>
            <a:xfrm>
              <a:off x="753075" y="2731419"/>
              <a:ext cx="324238" cy="376208"/>
              <a:chOff x="4028892" y="3885524"/>
              <a:chExt cx="496679" cy="552994"/>
            </a:xfrm>
          </p:grpSpPr>
          <p:pic>
            <p:nvPicPr>
              <p:cNvPr id="9" name="Picture 8">
                <a:extLst>
                  <a:ext uri="{FF2B5EF4-FFF2-40B4-BE49-F238E27FC236}">
                    <a16:creationId xmlns:a16="http://schemas.microsoft.com/office/drawing/2014/main" id="{F70162B1-B90A-D012-5D6E-E5FFA1395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892" y="3885524"/>
                <a:ext cx="496679" cy="552994"/>
              </a:xfrm>
              <a:prstGeom prst="rect">
                <a:avLst/>
              </a:prstGeom>
            </p:spPr>
          </p:pic>
          <p:sp>
            <p:nvSpPr>
              <p:cNvPr id="10" name="Can 59">
                <a:extLst>
                  <a:ext uri="{FF2B5EF4-FFF2-40B4-BE49-F238E27FC236}">
                    <a16:creationId xmlns:a16="http://schemas.microsoft.com/office/drawing/2014/main" id="{342CBA3F-DA2C-20EE-770E-6EFC3E47389C}"/>
                  </a:ext>
                </a:extLst>
              </p:cNvPr>
              <p:cNvSpPr/>
              <p:nvPr/>
            </p:nvSpPr>
            <p:spPr>
              <a:xfrm>
                <a:off x="4328722" y="4232907"/>
                <a:ext cx="158749" cy="205611"/>
              </a:xfrm>
              <a:prstGeom prst="can">
                <a:avLst>
                  <a:gd name="adj" fmla="val 31926"/>
                </a:avLst>
              </a:prstGeom>
              <a:gradFill flip="none" rotWithShape="1">
                <a:lin ang="2700000" scaled="1"/>
                <a:tileRect/>
              </a:gradFill>
              <a:ln w="6350">
                <a:solidFill>
                  <a:schemeClr val="tx1"/>
                </a:solidFill>
              </a:ln>
              <a:effectLst/>
              <a:scene3d>
                <a:camera prst="perspective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F26D6BAF-16CC-29A6-58EB-32738603523A}"/>
              </a:ext>
            </a:extLst>
          </p:cNvPr>
          <p:cNvGrpSpPr/>
          <p:nvPr/>
        </p:nvGrpSpPr>
        <p:grpSpPr>
          <a:xfrm>
            <a:off x="1581850" y="1611903"/>
            <a:ext cx="1487114" cy="941826"/>
            <a:chOff x="-1571105" y="414250"/>
            <a:chExt cx="1313410" cy="922713"/>
          </a:xfrm>
          <a:solidFill>
            <a:srgbClr val="002060"/>
          </a:solidFill>
        </p:grpSpPr>
        <p:sp>
          <p:nvSpPr>
            <p:cNvPr id="12" name="Rounded Rectangle 18">
              <a:extLst>
                <a:ext uri="{FF2B5EF4-FFF2-40B4-BE49-F238E27FC236}">
                  <a16:creationId xmlns:a16="http://schemas.microsoft.com/office/drawing/2014/main" id="{D7825B93-BFA1-8667-E5B2-BDBAACD96CB9}"/>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0317491-4762-7CCE-F45B-364FAE615B17}"/>
                </a:ext>
              </a:extLst>
            </p:cNvPr>
            <p:cNvSpPr txBox="1"/>
            <p:nvPr/>
          </p:nvSpPr>
          <p:spPr>
            <a:xfrm>
              <a:off x="-1500752" y="482744"/>
              <a:ext cx="1143044" cy="768903"/>
            </a:xfrm>
            <a:prstGeom prst="rect">
              <a:avLst/>
            </a:prstGeom>
            <a:grpFill/>
          </p:spPr>
          <p:txBody>
            <a:bodyPr wrap="square" rtlCol="0">
              <a:spAutoFit/>
            </a:bodyPr>
            <a:lstStyle/>
            <a:p>
              <a:r>
                <a:rPr lang="en-US" sz="900" b="1" dirty="0">
                  <a:solidFill>
                    <a:schemeClr val="bg1"/>
                  </a:solidFill>
                </a:rPr>
                <a:t>PCR populates all eligible Soldiers – Co CDRs make recommendation for consideration</a:t>
              </a:r>
            </a:p>
          </p:txBody>
        </p:sp>
      </p:grpSp>
      <p:sp>
        <p:nvSpPr>
          <p:cNvPr id="14" name="TextBox 13">
            <a:extLst>
              <a:ext uri="{FF2B5EF4-FFF2-40B4-BE49-F238E27FC236}">
                <a16:creationId xmlns:a16="http://schemas.microsoft.com/office/drawing/2014/main" id="{5E9C26D1-1EAB-056A-FAAC-53BBF64BA729}"/>
              </a:ext>
            </a:extLst>
          </p:cNvPr>
          <p:cNvSpPr txBox="1"/>
          <p:nvPr/>
        </p:nvSpPr>
        <p:spPr>
          <a:xfrm>
            <a:off x="1972793" y="2657438"/>
            <a:ext cx="704965" cy="246221"/>
          </a:xfrm>
          <a:prstGeom prst="rect">
            <a:avLst/>
          </a:prstGeom>
          <a:noFill/>
        </p:spPr>
        <p:txBody>
          <a:bodyPr wrap="square" rtlCol="0">
            <a:spAutoFit/>
          </a:bodyPr>
          <a:lstStyle/>
          <a:p>
            <a:r>
              <a:rPr lang="en-US" sz="1000" b="1" i="1" dirty="0"/>
              <a:t>Step 1</a:t>
            </a:r>
          </a:p>
        </p:txBody>
      </p:sp>
      <p:sp>
        <p:nvSpPr>
          <p:cNvPr id="15" name="Right Arrow 13">
            <a:extLst>
              <a:ext uri="{FF2B5EF4-FFF2-40B4-BE49-F238E27FC236}">
                <a16:creationId xmlns:a16="http://schemas.microsoft.com/office/drawing/2014/main" id="{0F3716EE-B3F6-E372-9C5D-B7EAB19D03CE}"/>
              </a:ext>
            </a:extLst>
          </p:cNvPr>
          <p:cNvSpPr/>
          <p:nvPr/>
        </p:nvSpPr>
        <p:spPr>
          <a:xfrm>
            <a:off x="3081768" y="1930042"/>
            <a:ext cx="390698" cy="201193"/>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1EF1763D-7915-B063-863D-D9C072CFDFB6}"/>
              </a:ext>
            </a:extLst>
          </p:cNvPr>
          <p:cNvGrpSpPr/>
          <p:nvPr/>
        </p:nvGrpSpPr>
        <p:grpSpPr>
          <a:xfrm>
            <a:off x="3526559" y="1605088"/>
            <a:ext cx="1398351" cy="1000082"/>
            <a:chOff x="-1571105" y="414250"/>
            <a:chExt cx="1313410" cy="922713"/>
          </a:xfrm>
          <a:solidFill>
            <a:srgbClr val="002060"/>
          </a:solidFill>
        </p:grpSpPr>
        <p:sp>
          <p:nvSpPr>
            <p:cNvPr id="17" name="Rounded Rectangle 31">
              <a:extLst>
                <a:ext uri="{FF2B5EF4-FFF2-40B4-BE49-F238E27FC236}">
                  <a16:creationId xmlns:a16="http://schemas.microsoft.com/office/drawing/2014/main" id="{CB05FD8E-5C34-2CA7-F074-D57D585A5ECC}"/>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CC52C8-41C1-31BB-A50C-D753155DEDDC}"/>
                </a:ext>
              </a:extLst>
            </p:cNvPr>
            <p:cNvSpPr txBox="1"/>
            <p:nvPr/>
          </p:nvSpPr>
          <p:spPr>
            <a:xfrm>
              <a:off x="-1530426" y="475838"/>
              <a:ext cx="1185677" cy="724113"/>
            </a:xfrm>
            <a:prstGeom prst="rect">
              <a:avLst/>
            </a:prstGeom>
            <a:grpFill/>
          </p:spPr>
          <p:txBody>
            <a:bodyPr wrap="square" rtlCol="0">
              <a:spAutoFit/>
            </a:bodyPr>
            <a:lstStyle/>
            <a:p>
              <a:pPr algn="ctr"/>
              <a:endParaRPr lang="en-US" sz="900" b="1" dirty="0">
                <a:solidFill>
                  <a:schemeClr val="bg1"/>
                </a:solidFill>
              </a:endParaRPr>
            </a:p>
            <a:p>
              <a:pPr algn="ctr"/>
              <a:r>
                <a:rPr lang="en-US" sz="900" b="1" dirty="0">
                  <a:solidFill>
                    <a:schemeClr val="bg1"/>
                  </a:solidFill>
                </a:rPr>
                <a:t>Enters Board results / Promo Authority Approves Results</a:t>
              </a:r>
            </a:p>
          </p:txBody>
        </p:sp>
      </p:grpSp>
      <p:sp>
        <p:nvSpPr>
          <p:cNvPr id="19" name="TextBox 18">
            <a:extLst>
              <a:ext uri="{FF2B5EF4-FFF2-40B4-BE49-F238E27FC236}">
                <a16:creationId xmlns:a16="http://schemas.microsoft.com/office/drawing/2014/main" id="{02BDAC35-AF17-2A3E-F90F-30A2C253C072}"/>
              </a:ext>
            </a:extLst>
          </p:cNvPr>
          <p:cNvSpPr txBox="1"/>
          <p:nvPr/>
        </p:nvSpPr>
        <p:spPr>
          <a:xfrm>
            <a:off x="3781100" y="2644452"/>
            <a:ext cx="704965" cy="246221"/>
          </a:xfrm>
          <a:prstGeom prst="rect">
            <a:avLst/>
          </a:prstGeom>
          <a:noFill/>
        </p:spPr>
        <p:txBody>
          <a:bodyPr wrap="square" rtlCol="0">
            <a:spAutoFit/>
          </a:bodyPr>
          <a:lstStyle/>
          <a:p>
            <a:r>
              <a:rPr lang="en-US" sz="1000" b="1" i="1" dirty="0"/>
              <a:t>Step 2</a:t>
            </a:r>
          </a:p>
        </p:txBody>
      </p:sp>
      <p:grpSp>
        <p:nvGrpSpPr>
          <p:cNvPr id="20" name="Group 19">
            <a:extLst>
              <a:ext uri="{FF2B5EF4-FFF2-40B4-BE49-F238E27FC236}">
                <a16:creationId xmlns:a16="http://schemas.microsoft.com/office/drawing/2014/main" id="{B9291EDE-0CFF-EBE9-91BC-31FE0D08A058}"/>
              </a:ext>
            </a:extLst>
          </p:cNvPr>
          <p:cNvGrpSpPr/>
          <p:nvPr/>
        </p:nvGrpSpPr>
        <p:grpSpPr>
          <a:xfrm>
            <a:off x="1372876" y="2854541"/>
            <a:ext cx="3167964" cy="705859"/>
            <a:chOff x="-1602585" y="414250"/>
            <a:chExt cx="1344890" cy="1408287"/>
          </a:xfrm>
          <a:solidFill>
            <a:srgbClr val="002060"/>
          </a:solidFill>
        </p:grpSpPr>
        <p:sp>
          <p:nvSpPr>
            <p:cNvPr id="21" name="Rounded Rectangle 62">
              <a:extLst>
                <a:ext uri="{FF2B5EF4-FFF2-40B4-BE49-F238E27FC236}">
                  <a16:creationId xmlns:a16="http://schemas.microsoft.com/office/drawing/2014/main" id="{78FD276D-9A39-978B-F6EF-2FA1E956667F}"/>
                </a:ext>
              </a:extLst>
            </p:cNvPr>
            <p:cNvSpPr/>
            <p:nvPr/>
          </p:nvSpPr>
          <p:spPr>
            <a:xfrm>
              <a:off x="-1602585" y="414250"/>
              <a:ext cx="1344890" cy="140828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B7B3268-9B0C-D3A0-159F-2BABAEB5137E}"/>
                </a:ext>
              </a:extLst>
            </p:cNvPr>
            <p:cNvSpPr txBox="1"/>
            <p:nvPr/>
          </p:nvSpPr>
          <p:spPr>
            <a:xfrm>
              <a:off x="-1543557" y="547843"/>
              <a:ext cx="1261498" cy="1013194"/>
            </a:xfrm>
            <a:prstGeom prst="rect">
              <a:avLst/>
            </a:prstGeom>
            <a:grpFill/>
          </p:spPr>
          <p:txBody>
            <a:bodyPr wrap="square" rtlCol="0">
              <a:spAutoFit/>
            </a:bodyPr>
            <a:lstStyle/>
            <a:p>
              <a:pPr marL="171450" indent="-171450">
                <a:buFont typeface="Arial" panose="020B0604020202020204" pitchFamily="34" charset="0"/>
                <a:buChar char="•"/>
              </a:pPr>
              <a:r>
                <a:rPr lang="en-US" sz="900" b="1" dirty="0">
                  <a:solidFill>
                    <a:schemeClr val="bg1"/>
                  </a:solidFill>
                </a:rPr>
                <a:t>Promotion Points are auto-calculated and auto- updated throughout this period</a:t>
              </a:r>
            </a:p>
            <a:p>
              <a:pPr marL="171450" indent="-171450">
                <a:buFont typeface="Arial" panose="020B0604020202020204" pitchFamily="34" charset="0"/>
                <a:buChar char="•"/>
              </a:pPr>
              <a:r>
                <a:rPr lang="en-US" sz="900" b="1" dirty="0">
                  <a:solidFill>
                    <a:schemeClr val="bg1"/>
                  </a:solidFill>
                </a:rPr>
                <a:t>Unit conducts promotion board </a:t>
              </a:r>
            </a:p>
          </p:txBody>
        </p:sp>
      </p:grpSp>
      <p:sp>
        <p:nvSpPr>
          <p:cNvPr id="23" name="Right Arrow 65">
            <a:extLst>
              <a:ext uri="{FF2B5EF4-FFF2-40B4-BE49-F238E27FC236}">
                <a16:creationId xmlns:a16="http://schemas.microsoft.com/office/drawing/2014/main" id="{DE1CE395-7673-424B-71C5-C3B641AB470D}"/>
              </a:ext>
            </a:extLst>
          </p:cNvPr>
          <p:cNvSpPr/>
          <p:nvPr/>
        </p:nvSpPr>
        <p:spPr>
          <a:xfrm>
            <a:off x="4970518" y="1917351"/>
            <a:ext cx="390698" cy="18788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66351CFC-728B-8347-0CFE-4BE71EFC9DFC}"/>
              </a:ext>
            </a:extLst>
          </p:cNvPr>
          <p:cNvGrpSpPr/>
          <p:nvPr/>
        </p:nvGrpSpPr>
        <p:grpSpPr>
          <a:xfrm>
            <a:off x="5361216" y="1593118"/>
            <a:ext cx="1488059" cy="1001286"/>
            <a:chOff x="-1571105" y="414250"/>
            <a:chExt cx="1313410" cy="922713"/>
          </a:xfrm>
          <a:solidFill>
            <a:srgbClr val="002060"/>
          </a:solidFill>
        </p:grpSpPr>
        <p:sp>
          <p:nvSpPr>
            <p:cNvPr id="25" name="Rounded Rectangle 78">
              <a:extLst>
                <a:ext uri="{FF2B5EF4-FFF2-40B4-BE49-F238E27FC236}">
                  <a16:creationId xmlns:a16="http://schemas.microsoft.com/office/drawing/2014/main" id="{4D07B513-FB7F-1FC0-4084-FD495A76F815}"/>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94E9334-131F-6E71-E152-319C5C07CC70}"/>
                </a:ext>
              </a:extLst>
            </p:cNvPr>
            <p:cNvSpPr txBox="1"/>
            <p:nvPr/>
          </p:nvSpPr>
          <p:spPr>
            <a:xfrm>
              <a:off x="-1494355" y="469796"/>
              <a:ext cx="1074376" cy="737053"/>
            </a:xfrm>
            <a:prstGeom prst="rect">
              <a:avLst/>
            </a:prstGeom>
            <a:grpFill/>
          </p:spPr>
          <p:txBody>
            <a:bodyPr wrap="square" rtlCol="0">
              <a:spAutoFit/>
            </a:bodyPr>
            <a:lstStyle/>
            <a:p>
              <a:pPr algn="ctr"/>
              <a:r>
                <a:rPr lang="en-US" sz="900" b="1" dirty="0">
                  <a:solidFill>
                    <a:schemeClr val="bg1"/>
                  </a:solidFill>
                </a:rPr>
                <a:t>IPPS-A refreshes the PCR, and moves promotion selects to the PRR</a:t>
              </a:r>
            </a:p>
          </p:txBody>
        </p:sp>
      </p:grpSp>
      <p:sp>
        <p:nvSpPr>
          <p:cNvPr id="27" name="TextBox 26">
            <a:extLst>
              <a:ext uri="{FF2B5EF4-FFF2-40B4-BE49-F238E27FC236}">
                <a16:creationId xmlns:a16="http://schemas.microsoft.com/office/drawing/2014/main" id="{833C6F2B-6812-8BB5-05C5-3A630EB2E9C8}"/>
              </a:ext>
            </a:extLst>
          </p:cNvPr>
          <p:cNvSpPr txBox="1"/>
          <p:nvPr/>
        </p:nvSpPr>
        <p:spPr>
          <a:xfrm>
            <a:off x="5495628" y="1349881"/>
            <a:ext cx="1131077" cy="246221"/>
          </a:xfrm>
          <a:prstGeom prst="rect">
            <a:avLst/>
          </a:prstGeom>
          <a:noFill/>
        </p:spPr>
        <p:txBody>
          <a:bodyPr wrap="square" rtlCol="0">
            <a:spAutoFit/>
          </a:bodyPr>
          <a:lstStyle/>
          <a:p>
            <a:pPr algn="ctr"/>
            <a:r>
              <a:rPr lang="en-US" sz="1000" b="1" i="1" dirty="0"/>
              <a:t>1st of Next Mo.</a:t>
            </a:r>
          </a:p>
        </p:txBody>
      </p:sp>
      <p:sp>
        <p:nvSpPr>
          <p:cNvPr id="28" name="TextBox 27">
            <a:extLst>
              <a:ext uri="{FF2B5EF4-FFF2-40B4-BE49-F238E27FC236}">
                <a16:creationId xmlns:a16="http://schemas.microsoft.com/office/drawing/2014/main" id="{57E0D37A-2F08-4AC3-8401-59006C41B478}"/>
              </a:ext>
            </a:extLst>
          </p:cNvPr>
          <p:cNvSpPr txBox="1"/>
          <p:nvPr/>
        </p:nvSpPr>
        <p:spPr>
          <a:xfrm>
            <a:off x="3698447" y="1347245"/>
            <a:ext cx="1054576" cy="246221"/>
          </a:xfrm>
          <a:prstGeom prst="rect">
            <a:avLst/>
          </a:prstGeom>
          <a:noFill/>
        </p:spPr>
        <p:txBody>
          <a:bodyPr wrap="square" rtlCol="0">
            <a:spAutoFit/>
          </a:bodyPr>
          <a:lstStyle/>
          <a:p>
            <a:pPr algn="ctr"/>
            <a:r>
              <a:rPr lang="en-US" sz="1000" b="1" i="1" dirty="0"/>
              <a:t>12th thru 30th</a:t>
            </a:r>
          </a:p>
        </p:txBody>
      </p:sp>
      <p:sp>
        <p:nvSpPr>
          <p:cNvPr id="29" name="TextBox 28">
            <a:extLst>
              <a:ext uri="{FF2B5EF4-FFF2-40B4-BE49-F238E27FC236}">
                <a16:creationId xmlns:a16="http://schemas.microsoft.com/office/drawing/2014/main" id="{370C582D-DB33-C487-0B30-E24188CCD3E8}"/>
              </a:ext>
            </a:extLst>
          </p:cNvPr>
          <p:cNvSpPr txBox="1"/>
          <p:nvPr/>
        </p:nvSpPr>
        <p:spPr>
          <a:xfrm>
            <a:off x="1838102" y="1329194"/>
            <a:ext cx="974346" cy="246221"/>
          </a:xfrm>
          <a:prstGeom prst="rect">
            <a:avLst/>
          </a:prstGeom>
          <a:noFill/>
        </p:spPr>
        <p:txBody>
          <a:bodyPr wrap="square" rtlCol="0">
            <a:spAutoFit/>
          </a:bodyPr>
          <a:lstStyle/>
          <a:p>
            <a:pPr algn="ctr"/>
            <a:r>
              <a:rPr lang="en-US" sz="1000" b="1" i="1" dirty="0"/>
              <a:t>1st of Month</a:t>
            </a:r>
          </a:p>
        </p:txBody>
      </p:sp>
      <p:sp>
        <p:nvSpPr>
          <p:cNvPr id="30" name="TextBox 29">
            <a:extLst>
              <a:ext uri="{FF2B5EF4-FFF2-40B4-BE49-F238E27FC236}">
                <a16:creationId xmlns:a16="http://schemas.microsoft.com/office/drawing/2014/main" id="{2230F004-AEAC-73F3-2896-2D2E71360797}"/>
              </a:ext>
            </a:extLst>
          </p:cNvPr>
          <p:cNvSpPr txBox="1"/>
          <p:nvPr/>
        </p:nvSpPr>
        <p:spPr>
          <a:xfrm>
            <a:off x="5735343" y="2665755"/>
            <a:ext cx="704964" cy="246221"/>
          </a:xfrm>
          <a:prstGeom prst="rect">
            <a:avLst/>
          </a:prstGeom>
          <a:noFill/>
        </p:spPr>
        <p:txBody>
          <a:bodyPr wrap="square" rtlCol="0">
            <a:spAutoFit/>
          </a:bodyPr>
          <a:lstStyle/>
          <a:p>
            <a:r>
              <a:rPr lang="en-US" sz="1000" b="1" i="1" dirty="0"/>
              <a:t>Step 3</a:t>
            </a:r>
          </a:p>
        </p:txBody>
      </p:sp>
      <p:sp>
        <p:nvSpPr>
          <p:cNvPr id="31" name="Right Arrow 110">
            <a:extLst>
              <a:ext uri="{FF2B5EF4-FFF2-40B4-BE49-F238E27FC236}">
                <a16:creationId xmlns:a16="http://schemas.microsoft.com/office/drawing/2014/main" id="{644BEFB0-763A-E661-0C73-BD2EF1AD2A61}"/>
              </a:ext>
            </a:extLst>
          </p:cNvPr>
          <p:cNvSpPr/>
          <p:nvPr/>
        </p:nvSpPr>
        <p:spPr>
          <a:xfrm>
            <a:off x="6901927" y="1899040"/>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A549B8-CABE-296A-EEAF-56324D1BFB11}"/>
              </a:ext>
            </a:extLst>
          </p:cNvPr>
          <p:cNvGrpSpPr/>
          <p:nvPr/>
        </p:nvGrpSpPr>
        <p:grpSpPr>
          <a:xfrm>
            <a:off x="7347833" y="1647701"/>
            <a:ext cx="1283713" cy="859517"/>
            <a:chOff x="-1571105" y="414250"/>
            <a:chExt cx="1313410" cy="922713"/>
          </a:xfrm>
          <a:solidFill>
            <a:srgbClr val="002060"/>
          </a:solidFill>
        </p:grpSpPr>
        <p:sp>
          <p:nvSpPr>
            <p:cNvPr id="33" name="Rounded Rectangle 67">
              <a:extLst>
                <a:ext uri="{FF2B5EF4-FFF2-40B4-BE49-F238E27FC236}">
                  <a16:creationId xmlns:a16="http://schemas.microsoft.com/office/drawing/2014/main" id="{8D19944D-95D6-95DE-BB58-4729EC7CB7F1}"/>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8CFB40C-6450-CEFD-70E6-B2F5530FFFE9}"/>
                </a:ext>
              </a:extLst>
            </p:cNvPr>
            <p:cNvSpPr txBox="1"/>
            <p:nvPr/>
          </p:nvSpPr>
          <p:spPr>
            <a:xfrm>
              <a:off x="-1499556" y="487551"/>
              <a:ext cx="1063701" cy="842535"/>
            </a:xfrm>
            <a:prstGeom prst="rect">
              <a:avLst/>
            </a:prstGeom>
            <a:grpFill/>
          </p:spPr>
          <p:txBody>
            <a:bodyPr wrap="square" rtlCol="0">
              <a:spAutoFit/>
            </a:bodyPr>
            <a:lstStyle/>
            <a:p>
              <a:pPr algn="ctr"/>
              <a:r>
                <a:rPr lang="en-US" sz="900" b="1" dirty="0">
                  <a:solidFill>
                    <a:schemeClr val="bg1"/>
                  </a:solidFill>
                </a:rPr>
                <a:t>PAM (within Talent Management Module) pulls PRR data </a:t>
              </a:r>
            </a:p>
          </p:txBody>
        </p:sp>
      </p:grpSp>
      <p:sp>
        <p:nvSpPr>
          <p:cNvPr id="35" name="TextBox 34">
            <a:extLst>
              <a:ext uri="{FF2B5EF4-FFF2-40B4-BE49-F238E27FC236}">
                <a16:creationId xmlns:a16="http://schemas.microsoft.com/office/drawing/2014/main" id="{BB7D3DB0-403C-A124-D569-A784D035CB44}"/>
              </a:ext>
            </a:extLst>
          </p:cNvPr>
          <p:cNvSpPr txBox="1"/>
          <p:nvPr/>
        </p:nvSpPr>
        <p:spPr>
          <a:xfrm>
            <a:off x="7417764" y="1347066"/>
            <a:ext cx="1039650" cy="246221"/>
          </a:xfrm>
          <a:prstGeom prst="rect">
            <a:avLst/>
          </a:prstGeom>
          <a:noFill/>
        </p:spPr>
        <p:txBody>
          <a:bodyPr wrap="square" rtlCol="0">
            <a:spAutoFit/>
          </a:bodyPr>
          <a:lstStyle/>
          <a:p>
            <a:pPr algn="ctr"/>
            <a:r>
              <a:rPr lang="en-US" sz="1000" b="1" i="1" dirty="0"/>
              <a:t>2nd of Month</a:t>
            </a:r>
          </a:p>
        </p:txBody>
      </p:sp>
      <p:sp>
        <p:nvSpPr>
          <p:cNvPr id="36" name="TextBox 35">
            <a:extLst>
              <a:ext uri="{FF2B5EF4-FFF2-40B4-BE49-F238E27FC236}">
                <a16:creationId xmlns:a16="http://schemas.microsoft.com/office/drawing/2014/main" id="{B5C47BF8-4445-0CE1-40F4-1B7CFA5B0816}"/>
              </a:ext>
            </a:extLst>
          </p:cNvPr>
          <p:cNvSpPr txBox="1"/>
          <p:nvPr/>
        </p:nvSpPr>
        <p:spPr>
          <a:xfrm>
            <a:off x="7543650" y="2612048"/>
            <a:ext cx="822583" cy="246221"/>
          </a:xfrm>
          <a:prstGeom prst="rect">
            <a:avLst/>
          </a:prstGeom>
          <a:noFill/>
        </p:spPr>
        <p:txBody>
          <a:bodyPr wrap="square" rtlCol="0">
            <a:spAutoFit/>
          </a:bodyPr>
          <a:lstStyle/>
          <a:p>
            <a:r>
              <a:rPr lang="en-US" sz="1000" b="1" i="1" dirty="0"/>
              <a:t>Step 4</a:t>
            </a:r>
          </a:p>
        </p:txBody>
      </p:sp>
      <p:cxnSp>
        <p:nvCxnSpPr>
          <p:cNvPr id="37" name="Straight Connector 36">
            <a:extLst>
              <a:ext uri="{FF2B5EF4-FFF2-40B4-BE49-F238E27FC236}">
                <a16:creationId xmlns:a16="http://schemas.microsoft.com/office/drawing/2014/main" id="{AC460A61-B510-B5A9-D3B1-493D43CD8C8D}"/>
              </a:ext>
            </a:extLst>
          </p:cNvPr>
          <p:cNvCxnSpPr>
            <a:cxnSpLocks/>
          </p:cNvCxnSpPr>
          <p:nvPr/>
        </p:nvCxnSpPr>
        <p:spPr>
          <a:xfrm>
            <a:off x="808064" y="3758842"/>
            <a:ext cx="7889917" cy="0"/>
          </a:xfrm>
          <a:prstGeom prst="line">
            <a:avLst/>
          </a:prstGeom>
          <a:ln>
            <a:solidFill>
              <a:srgbClr val="3B3F32"/>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B2BC40D-54BB-6D84-715C-F91067527DDC}"/>
              </a:ext>
            </a:extLst>
          </p:cNvPr>
          <p:cNvSpPr txBox="1"/>
          <p:nvPr/>
        </p:nvSpPr>
        <p:spPr>
          <a:xfrm>
            <a:off x="1718165" y="3804232"/>
            <a:ext cx="996736" cy="246221"/>
          </a:xfrm>
          <a:prstGeom prst="rect">
            <a:avLst/>
          </a:prstGeom>
          <a:noFill/>
        </p:spPr>
        <p:txBody>
          <a:bodyPr wrap="square" rtlCol="0">
            <a:spAutoFit/>
          </a:bodyPr>
          <a:lstStyle/>
          <a:p>
            <a:pPr algn="ctr"/>
            <a:r>
              <a:rPr lang="en-US" sz="1000" b="1" i="1" dirty="0"/>
              <a:t>3rd thru 20th</a:t>
            </a:r>
          </a:p>
        </p:txBody>
      </p:sp>
      <p:grpSp>
        <p:nvGrpSpPr>
          <p:cNvPr id="39" name="Group 38">
            <a:extLst>
              <a:ext uri="{FF2B5EF4-FFF2-40B4-BE49-F238E27FC236}">
                <a16:creationId xmlns:a16="http://schemas.microsoft.com/office/drawing/2014/main" id="{9D70824F-6E40-0785-FD5C-B6BD5A827059}"/>
              </a:ext>
            </a:extLst>
          </p:cNvPr>
          <p:cNvGrpSpPr/>
          <p:nvPr/>
        </p:nvGrpSpPr>
        <p:grpSpPr>
          <a:xfrm>
            <a:off x="1024767" y="4076116"/>
            <a:ext cx="1940364" cy="735906"/>
            <a:chOff x="-1571105" y="414251"/>
            <a:chExt cx="1313410" cy="922713"/>
          </a:xfrm>
          <a:solidFill>
            <a:srgbClr val="002060"/>
          </a:solidFill>
        </p:grpSpPr>
        <p:sp>
          <p:nvSpPr>
            <p:cNvPr id="40" name="Rounded Rectangle 34">
              <a:extLst>
                <a:ext uri="{FF2B5EF4-FFF2-40B4-BE49-F238E27FC236}">
                  <a16:creationId xmlns:a16="http://schemas.microsoft.com/office/drawing/2014/main" id="{73EACE70-76C0-A67D-F49C-C5DD850058D5}"/>
                </a:ext>
              </a:extLst>
            </p:cNvPr>
            <p:cNvSpPr/>
            <p:nvPr/>
          </p:nvSpPr>
          <p:spPr>
            <a:xfrm>
              <a:off x="-1571105" y="414251"/>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1" name="TextBox 40">
              <a:extLst>
                <a:ext uri="{FF2B5EF4-FFF2-40B4-BE49-F238E27FC236}">
                  <a16:creationId xmlns:a16="http://schemas.microsoft.com/office/drawing/2014/main" id="{E362DD37-526D-8594-D0FA-427FDA38F2B5}"/>
                </a:ext>
              </a:extLst>
            </p:cNvPr>
            <p:cNvSpPr txBox="1"/>
            <p:nvPr/>
          </p:nvSpPr>
          <p:spPr>
            <a:xfrm>
              <a:off x="-1491414" y="477810"/>
              <a:ext cx="1107551" cy="795594"/>
            </a:xfrm>
            <a:prstGeom prst="rect">
              <a:avLst/>
            </a:prstGeom>
            <a:grpFill/>
          </p:spPr>
          <p:txBody>
            <a:bodyPr wrap="square" rtlCol="0">
              <a:spAutoFit/>
            </a:bodyPr>
            <a:lstStyle/>
            <a:p>
              <a:r>
                <a:rPr lang="en-US" sz="900" b="1" dirty="0">
                  <a:solidFill>
                    <a:schemeClr val="bg1"/>
                  </a:solidFill>
                </a:rPr>
                <a:t>PAM matches and slates Soldiers to position of higher grade if pin-on eligible</a:t>
              </a:r>
            </a:p>
          </p:txBody>
        </p:sp>
      </p:grpSp>
      <p:sp>
        <p:nvSpPr>
          <p:cNvPr id="44" name="Right Arrow 42">
            <a:extLst>
              <a:ext uri="{FF2B5EF4-FFF2-40B4-BE49-F238E27FC236}">
                <a16:creationId xmlns:a16="http://schemas.microsoft.com/office/drawing/2014/main" id="{98BF6717-8C03-7C4E-AF87-6EC3CE0216EF}"/>
              </a:ext>
            </a:extLst>
          </p:cNvPr>
          <p:cNvSpPr/>
          <p:nvPr/>
        </p:nvSpPr>
        <p:spPr>
          <a:xfrm>
            <a:off x="3086171" y="4343540"/>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222EE93-AC99-49BE-D3C6-875C84B1CF59}"/>
              </a:ext>
            </a:extLst>
          </p:cNvPr>
          <p:cNvSpPr txBox="1"/>
          <p:nvPr/>
        </p:nvSpPr>
        <p:spPr>
          <a:xfrm>
            <a:off x="3569085" y="3827213"/>
            <a:ext cx="1063907" cy="246221"/>
          </a:xfrm>
          <a:prstGeom prst="rect">
            <a:avLst/>
          </a:prstGeom>
          <a:noFill/>
        </p:spPr>
        <p:txBody>
          <a:bodyPr wrap="square" rtlCol="0">
            <a:spAutoFit/>
          </a:bodyPr>
          <a:lstStyle/>
          <a:p>
            <a:pPr algn="ctr"/>
            <a:r>
              <a:rPr lang="en-US" sz="1000" b="1" i="1" dirty="0"/>
              <a:t>21st of Month</a:t>
            </a:r>
          </a:p>
        </p:txBody>
      </p:sp>
      <p:sp>
        <p:nvSpPr>
          <p:cNvPr id="48" name="TextBox 47">
            <a:extLst>
              <a:ext uri="{FF2B5EF4-FFF2-40B4-BE49-F238E27FC236}">
                <a16:creationId xmlns:a16="http://schemas.microsoft.com/office/drawing/2014/main" id="{339310D8-4FB1-B184-496A-8C940822FAB1}"/>
              </a:ext>
            </a:extLst>
          </p:cNvPr>
          <p:cNvSpPr txBox="1"/>
          <p:nvPr/>
        </p:nvSpPr>
        <p:spPr>
          <a:xfrm>
            <a:off x="3578491" y="4117438"/>
            <a:ext cx="1110181" cy="784830"/>
          </a:xfrm>
          <a:prstGeom prst="rect">
            <a:avLst/>
          </a:prstGeom>
          <a:solidFill>
            <a:srgbClr val="002060"/>
          </a:solidFill>
        </p:spPr>
        <p:txBody>
          <a:bodyPr wrap="square" rtlCol="0">
            <a:spAutoFit/>
          </a:bodyPr>
          <a:lstStyle/>
          <a:p>
            <a:pPr algn="ctr"/>
            <a:r>
              <a:rPr lang="en-US" sz="900" b="1" dirty="0">
                <a:solidFill>
                  <a:schemeClr val="bg1"/>
                </a:solidFill>
              </a:rPr>
              <a:t>Slate completed; reassignment orders published with future effective date</a:t>
            </a:r>
          </a:p>
        </p:txBody>
      </p:sp>
      <p:sp>
        <p:nvSpPr>
          <p:cNvPr id="49" name="Right Arrow 95">
            <a:extLst>
              <a:ext uri="{FF2B5EF4-FFF2-40B4-BE49-F238E27FC236}">
                <a16:creationId xmlns:a16="http://schemas.microsoft.com/office/drawing/2014/main" id="{5E56A60B-50A8-BCAC-FCA9-AA58AD85105C}"/>
              </a:ext>
            </a:extLst>
          </p:cNvPr>
          <p:cNvSpPr/>
          <p:nvPr/>
        </p:nvSpPr>
        <p:spPr>
          <a:xfrm>
            <a:off x="4718287" y="4301923"/>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EAC0E0F9-5812-52E9-0F7B-E83AF5EC2BEB}"/>
              </a:ext>
            </a:extLst>
          </p:cNvPr>
          <p:cNvSpPr txBox="1"/>
          <p:nvPr/>
        </p:nvSpPr>
        <p:spPr>
          <a:xfrm>
            <a:off x="5290897" y="3794964"/>
            <a:ext cx="1143306" cy="246221"/>
          </a:xfrm>
          <a:prstGeom prst="rect">
            <a:avLst/>
          </a:prstGeom>
          <a:noFill/>
        </p:spPr>
        <p:txBody>
          <a:bodyPr wrap="square" rtlCol="0">
            <a:spAutoFit/>
          </a:bodyPr>
          <a:lstStyle/>
          <a:p>
            <a:pPr algn="ctr"/>
            <a:r>
              <a:rPr lang="en-US" sz="1000" b="1" i="1" dirty="0"/>
              <a:t>22nd of Month</a:t>
            </a:r>
          </a:p>
        </p:txBody>
      </p:sp>
      <p:grpSp>
        <p:nvGrpSpPr>
          <p:cNvPr id="51" name="Group 50">
            <a:extLst>
              <a:ext uri="{FF2B5EF4-FFF2-40B4-BE49-F238E27FC236}">
                <a16:creationId xmlns:a16="http://schemas.microsoft.com/office/drawing/2014/main" id="{0B6DD421-A7E5-0A5C-4E0A-742F403AD803}"/>
              </a:ext>
            </a:extLst>
          </p:cNvPr>
          <p:cNvGrpSpPr/>
          <p:nvPr/>
        </p:nvGrpSpPr>
        <p:grpSpPr>
          <a:xfrm>
            <a:off x="5248254" y="4029462"/>
            <a:ext cx="1266347" cy="904684"/>
            <a:chOff x="-1571105" y="353689"/>
            <a:chExt cx="1361135" cy="1227290"/>
          </a:xfrm>
          <a:solidFill>
            <a:srgbClr val="002060"/>
          </a:solidFill>
        </p:grpSpPr>
        <p:sp>
          <p:nvSpPr>
            <p:cNvPr id="52" name="Rounded Rectangle 104">
              <a:extLst>
                <a:ext uri="{FF2B5EF4-FFF2-40B4-BE49-F238E27FC236}">
                  <a16:creationId xmlns:a16="http://schemas.microsoft.com/office/drawing/2014/main" id="{13C94AA6-BABB-6A1C-02B4-78A7C1531923}"/>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F28C168-9546-73C7-D453-E85EDE44CEB7}"/>
                </a:ext>
              </a:extLst>
            </p:cNvPr>
            <p:cNvSpPr txBox="1"/>
            <p:nvPr/>
          </p:nvSpPr>
          <p:spPr>
            <a:xfrm>
              <a:off x="-1571105" y="353689"/>
              <a:ext cx="1361135" cy="1227290"/>
            </a:xfrm>
            <a:prstGeom prst="rect">
              <a:avLst/>
            </a:prstGeom>
            <a:grpFill/>
          </p:spPr>
          <p:txBody>
            <a:bodyPr wrap="square" rtlCol="0">
              <a:spAutoFit/>
            </a:bodyPr>
            <a:lstStyle/>
            <a:p>
              <a:r>
                <a:rPr lang="en-US" sz="900" b="1" dirty="0">
                  <a:solidFill>
                    <a:schemeClr val="bg1"/>
                  </a:solidFill>
                </a:rPr>
                <a:t>Board roster populated with promotion effective dates (same as reassignment date)</a:t>
              </a:r>
            </a:p>
          </p:txBody>
        </p:sp>
      </p:grpSp>
      <p:sp>
        <p:nvSpPr>
          <p:cNvPr id="54" name="Right Arrow 106">
            <a:extLst>
              <a:ext uri="{FF2B5EF4-FFF2-40B4-BE49-F238E27FC236}">
                <a16:creationId xmlns:a16="http://schemas.microsoft.com/office/drawing/2014/main" id="{DEA5EFF3-E99B-3864-3D63-0AB162334031}"/>
              </a:ext>
            </a:extLst>
          </p:cNvPr>
          <p:cNvSpPr/>
          <p:nvPr/>
        </p:nvSpPr>
        <p:spPr>
          <a:xfrm>
            <a:off x="6514602" y="4304271"/>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5B43991-BBC1-D58B-86EE-FA29B6E0069F}"/>
              </a:ext>
            </a:extLst>
          </p:cNvPr>
          <p:cNvSpPr txBox="1"/>
          <p:nvPr/>
        </p:nvSpPr>
        <p:spPr>
          <a:xfrm>
            <a:off x="6934357" y="3765039"/>
            <a:ext cx="1131077" cy="246221"/>
          </a:xfrm>
          <a:prstGeom prst="rect">
            <a:avLst/>
          </a:prstGeom>
          <a:noFill/>
        </p:spPr>
        <p:txBody>
          <a:bodyPr wrap="square" rtlCol="0">
            <a:spAutoFit/>
          </a:bodyPr>
          <a:lstStyle/>
          <a:p>
            <a:pPr algn="ctr"/>
            <a:r>
              <a:rPr lang="en-US" sz="1000" b="1" i="1" dirty="0"/>
              <a:t>1st of Next Mo.</a:t>
            </a:r>
          </a:p>
        </p:txBody>
      </p:sp>
      <p:grpSp>
        <p:nvGrpSpPr>
          <p:cNvPr id="56" name="Group 55">
            <a:extLst>
              <a:ext uri="{FF2B5EF4-FFF2-40B4-BE49-F238E27FC236}">
                <a16:creationId xmlns:a16="http://schemas.microsoft.com/office/drawing/2014/main" id="{D4BD102A-CB40-6BC4-5CF3-7A3D7D1CDAA1}"/>
              </a:ext>
            </a:extLst>
          </p:cNvPr>
          <p:cNvGrpSpPr/>
          <p:nvPr/>
        </p:nvGrpSpPr>
        <p:grpSpPr>
          <a:xfrm>
            <a:off x="7026340" y="4014663"/>
            <a:ext cx="1485278" cy="857889"/>
            <a:chOff x="-1571105" y="414250"/>
            <a:chExt cx="1313410" cy="922713"/>
          </a:xfrm>
          <a:solidFill>
            <a:srgbClr val="002060"/>
          </a:solidFill>
        </p:grpSpPr>
        <p:sp>
          <p:nvSpPr>
            <p:cNvPr id="57" name="Rounded Rectangle 108">
              <a:extLst>
                <a:ext uri="{FF2B5EF4-FFF2-40B4-BE49-F238E27FC236}">
                  <a16:creationId xmlns:a16="http://schemas.microsoft.com/office/drawing/2014/main" id="{F2A90773-CD1F-A90D-F561-280A9DD0CE99}"/>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56A56744-AE8C-3228-E66B-4677AC539AB8}"/>
                </a:ext>
              </a:extLst>
            </p:cNvPr>
            <p:cNvSpPr txBox="1"/>
            <p:nvPr/>
          </p:nvSpPr>
          <p:spPr>
            <a:xfrm>
              <a:off x="-1435302" y="473996"/>
              <a:ext cx="1049045" cy="844133"/>
            </a:xfrm>
            <a:prstGeom prst="rect">
              <a:avLst/>
            </a:prstGeom>
            <a:grpFill/>
          </p:spPr>
          <p:txBody>
            <a:bodyPr wrap="square" rtlCol="0">
              <a:spAutoFit/>
            </a:bodyPr>
            <a:lstStyle/>
            <a:p>
              <a:r>
                <a:rPr lang="en-US" sz="900" b="1" dirty="0">
                  <a:solidFill>
                    <a:schemeClr val="bg1"/>
                  </a:solidFill>
                </a:rPr>
                <a:t>Nightly Promotion batch process runs eligibility and promotes Soldiers</a:t>
              </a:r>
            </a:p>
          </p:txBody>
        </p:sp>
      </p:grpSp>
      <p:sp>
        <p:nvSpPr>
          <p:cNvPr id="59" name="TextBox 58">
            <a:extLst>
              <a:ext uri="{FF2B5EF4-FFF2-40B4-BE49-F238E27FC236}">
                <a16:creationId xmlns:a16="http://schemas.microsoft.com/office/drawing/2014/main" id="{6D313940-5E9E-7E81-E3F5-802817188FAA}"/>
              </a:ext>
            </a:extLst>
          </p:cNvPr>
          <p:cNvSpPr txBox="1"/>
          <p:nvPr/>
        </p:nvSpPr>
        <p:spPr>
          <a:xfrm>
            <a:off x="1661698" y="4838457"/>
            <a:ext cx="649715" cy="246221"/>
          </a:xfrm>
          <a:prstGeom prst="rect">
            <a:avLst/>
          </a:prstGeom>
          <a:noFill/>
        </p:spPr>
        <p:txBody>
          <a:bodyPr wrap="square" rtlCol="0">
            <a:spAutoFit/>
          </a:bodyPr>
          <a:lstStyle/>
          <a:p>
            <a:r>
              <a:rPr lang="en-US" sz="1000" b="1" i="1" dirty="0"/>
              <a:t>Step 5</a:t>
            </a:r>
          </a:p>
        </p:txBody>
      </p:sp>
      <p:sp>
        <p:nvSpPr>
          <p:cNvPr id="60" name="TextBox 59">
            <a:extLst>
              <a:ext uri="{FF2B5EF4-FFF2-40B4-BE49-F238E27FC236}">
                <a16:creationId xmlns:a16="http://schemas.microsoft.com/office/drawing/2014/main" id="{708DBD87-3736-8CEB-9E46-F50A3DA285C9}"/>
              </a:ext>
            </a:extLst>
          </p:cNvPr>
          <p:cNvSpPr txBox="1"/>
          <p:nvPr/>
        </p:nvSpPr>
        <p:spPr>
          <a:xfrm>
            <a:off x="3740775" y="4914401"/>
            <a:ext cx="684847" cy="246221"/>
          </a:xfrm>
          <a:prstGeom prst="rect">
            <a:avLst/>
          </a:prstGeom>
          <a:noFill/>
        </p:spPr>
        <p:txBody>
          <a:bodyPr wrap="square" rtlCol="0">
            <a:spAutoFit/>
          </a:bodyPr>
          <a:lstStyle/>
          <a:p>
            <a:r>
              <a:rPr lang="en-US" sz="1000" b="1" i="1" dirty="0"/>
              <a:t>Step 6</a:t>
            </a:r>
          </a:p>
        </p:txBody>
      </p:sp>
      <p:sp>
        <p:nvSpPr>
          <p:cNvPr id="61" name="TextBox 60">
            <a:extLst>
              <a:ext uri="{FF2B5EF4-FFF2-40B4-BE49-F238E27FC236}">
                <a16:creationId xmlns:a16="http://schemas.microsoft.com/office/drawing/2014/main" id="{59084F45-5685-2FD6-E0DC-C9957CB22F2D}"/>
              </a:ext>
            </a:extLst>
          </p:cNvPr>
          <p:cNvSpPr txBox="1"/>
          <p:nvPr/>
        </p:nvSpPr>
        <p:spPr>
          <a:xfrm>
            <a:off x="5576889" y="4956627"/>
            <a:ext cx="649716" cy="246221"/>
          </a:xfrm>
          <a:prstGeom prst="rect">
            <a:avLst/>
          </a:prstGeom>
          <a:noFill/>
        </p:spPr>
        <p:txBody>
          <a:bodyPr wrap="square" rtlCol="0">
            <a:spAutoFit/>
          </a:bodyPr>
          <a:lstStyle/>
          <a:p>
            <a:r>
              <a:rPr lang="en-US" sz="1000" b="1" i="1" dirty="0"/>
              <a:t>Step 7</a:t>
            </a:r>
          </a:p>
        </p:txBody>
      </p:sp>
      <p:sp>
        <p:nvSpPr>
          <p:cNvPr id="62" name="TextBox 61">
            <a:extLst>
              <a:ext uri="{FF2B5EF4-FFF2-40B4-BE49-F238E27FC236}">
                <a16:creationId xmlns:a16="http://schemas.microsoft.com/office/drawing/2014/main" id="{CF091616-4136-5D47-693A-4D50A491A734}"/>
              </a:ext>
            </a:extLst>
          </p:cNvPr>
          <p:cNvSpPr txBox="1"/>
          <p:nvPr/>
        </p:nvSpPr>
        <p:spPr>
          <a:xfrm>
            <a:off x="7377871" y="4934145"/>
            <a:ext cx="684847" cy="246221"/>
          </a:xfrm>
          <a:prstGeom prst="rect">
            <a:avLst/>
          </a:prstGeom>
          <a:noFill/>
        </p:spPr>
        <p:txBody>
          <a:bodyPr wrap="square" rtlCol="0">
            <a:spAutoFit/>
          </a:bodyPr>
          <a:lstStyle/>
          <a:p>
            <a:r>
              <a:rPr lang="en-US" sz="1000" b="1" i="1" dirty="0"/>
              <a:t>Step 8</a:t>
            </a:r>
          </a:p>
        </p:txBody>
      </p:sp>
      <p:sp>
        <p:nvSpPr>
          <p:cNvPr id="65" name="TextBox 64">
            <a:extLst>
              <a:ext uri="{FF2B5EF4-FFF2-40B4-BE49-F238E27FC236}">
                <a16:creationId xmlns:a16="http://schemas.microsoft.com/office/drawing/2014/main" id="{26673584-1023-6995-02C8-3E228DAF17D3}"/>
              </a:ext>
            </a:extLst>
          </p:cNvPr>
          <p:cNvSpPr txBox="1"/>
          <p:nvPr/>
        </p:nvSpPr>
        <p:spPr>
          <a:xfrm>
            <a:off x="730825" y="5287128"/>
            <a:ext cx="3987462" cy="507831"/>
          </a:xfrm>
          <a:prstGeom prst="rect">
            <a:avLst/>
          </a:prstGeom>
          <a:solidFill>
            <a:srgbClr val="002060"/>
          </a:solidFill>
          <a:ln w="3175">
            <a:solidFill>
              <a:srgbClr val="002060"/>
            </a:solidFill>
          </a:ln>
        </p:spPr>
        <p:txBody>
          <a:bodyPr wrap="square" rtlCol="0">
            <a:spAutoFit/>
          </a:bodyPr>
          <a:lstStyle/>
          <a:p>
            <a:pPr marL="171450" indent="-171450">
              <a:buFont typeface="Arial" panose="020B0604020202020204" pitchFamily="34" charset="0"/>
              <a:buChar char="•"/>
            </a:pPr>
            <a:r>
              <a:rPr lang="en-US" sz="900" b="1" dirty="0">
                <a:solidFill>
                  <a:schemeClr val="bg1"/>
                </a:solidFill>
              </a:rPr>
              <a:t>PAM runs o/a 5th of each month (based on slating calendar)</a:t>
            </a:r>
          </a:p>
          <a:p>
            <a:pPr marL="171450" indent="-171450">
              <a:buFont typeface="Arial" panose="020B0604020202020204" pitchFamily="34" charset="0"/>
              <a:buChar char="•"/>
            </a:pPr>
            <a:r>
              <a:rPr lang="en-US" sz="900" b="1" dirty="0">
                <a:solidFill>
                  <a:schemeClr val="bg1"/>
                </a:solidFill>
              </a:rPr>
              <a:t>RD disseminates slotting report to MSCs o/a 6th of the month</a:t>
            </a:r>
          </a:p>
          <a:p>
            <a:pPr marL="171450" indent="-171450">
              <a:buFont typeface="Arial" panose="020B0604020202020204" pitchFamily="34" charset="0"/>
              <a:buChar char="•"/>
            </a:pPr>
            <a:r>
              <a:rPr lang="en-US" sz="900" b="1" dirty="0">
                <a:solidFill>
                  <a:schemeClr val="bg1"/>
                </a:solidFill>
              </a:rPr>
              <a:t>MSCs submit discrepancies (if any) by the 20th of the month</a:t>
            </a:r>
          </a:p>
        </p:txBody>
      </p:sp>
      <p:grpSp>
        <p:nvGrpSpPr>
          <p:cNvPr id="69" name="Group 68">
            <a:extLst>
              <a:ext uri="{FF2B5EF4-FFF2-40B4-BE49-F238E27FC236}">
                <a16:creationId xmlns:a16="http://schemas.microsoft.com/office/drawing/2014/main" id="{5FFBB38F-8FF6-456F-E309-65B1DC676FAE}"/>
              </a:ext>
            </a:extLst>
          </p:cNvPr>
          <p:cNvGrpSpPr/>
          <p:nvPr/>
        </p:nvGrpSpPr>
        <p:grpSpPr>
          <a:xfrm>
            <a:off x="5377853" y="5309989"/>
            <a:ext cx="2878796" cy="373825"/>
            <a:chOff x="-1571786" y="357881"/>
            <a:chExt cx="1361135" cy="979082"/>
          </a:xfrm>
          <a:solidFill>
            <a:srgbClr val="002060"/>
          </a:solidFill>
        </p:grpSpPr>
        <p:sp>
          <p:nvSpPr>
            <p:cNvPr id="70" name="Rounded Rectangle 75">
              <a:extLst>
                <a:ext uri="{FF2B5EF4-FFF2-40B4-BE49-F238E27FC236}">
                  <a16:creationId xmlns:a16="http://schemas.microsoft.com/office/drawing/2014/main" id="{FD434B14-770F-68A6-51B1-499CD8C7B7C5}"/>
                </a:ext>
              </a:extLst>
            </p:cNvPr>
            <p:cNvSpPr/>
            <p:nvPr/>
          </p:nvSpPr>
          <p:spPr>
            <a:xfrm>
              <a:off x="-1571105" y="414250"/>
              <a:ext cx="1313410" cy="922713"/>
            </a:xfrm>
            <a:prstGeom prst="roundRect">
              <a:avLst/>
            </a:prstGeom>
            <a:grp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1FB8804E-F752-5366-7FFF-A4B392A15C62}"/>
                </a:ext>
              </a:extLst>
            </p:cNvPr>
            <p:cNvSpPr txBox="1"/>
            <p:nvPr/>
          </p:nvSpPr>
          <p:spPr>
            <a:xfrm>
              <a:off x="-1571786" y="357881"/>
              <a:ext cx="1361135" cy="967314"/>
            </a:xfrm>
            <a:prstGeom prst="rect">
              <a:avLst/>
            </a:prstGeom>
            <a:grpFill/>
            <a:ln w="3175">
              <a:solidFill>
                <a:schemeClr val="tx1"/>
              </a:solidFill>
            </a:ln>
          </p:spPr>
          <p:txBody>
            <a:bodyPr wrap="square" rtlCol="0">
              <a:spAutoFit/>
            </a:bodyPr>
            <a:lstStyle/>
            <a:p>
              <a:r>
                <a:rPr lang="en-US" sz="900" b="1" dirty="0">
                  <a:solidFill>
                    <a:schemeClr val="bg1"/>
                  </a:solidFill>
                </a:rPr>
                <a:t>Promotion point updates resume on the PRR for subsequent month selections</a:t>
              </a:r>
            </a:p>
          </p:txBody>
        </p:sp>
      </p:grpSp>
      <p:grpSp>
        <p:nvGrpSpPr>
          <p:cNvPr id="72" name="Group 71">
            <a:extLst>
              <a:ext uri="{FF2B5EF4-FFF2-40B4-BE49-F238E27FC236}">
                <a16:creationId xmlns:a16="http://schemas.microsoft.com/office/drawing/2014/main" id="{68DBD6C7-933F-0649-349A-988B51107C25}"/>
              </a:ext>
            </a:extLst>
          </p:cNvPr>
          <p:cNvGrpSpPr/>
          <p:nvPr/>
        </p:nvGrpSpPr>
        <p:grpSpPr>
          <a:xfrm>
            <a:off x="5495628" y="2879791"/>
            <a:ext cx="3048443" cy="707674"/>
            <a:chOff x="-1571105" y="414250"/>
            <a:chExt cx="1313410" cy="922713"/>
          </a:xfrm>
          <a:solidFill>
            <a:srgbClr val="002060"/>
          </a:solidFill>
        </p:grpSpPr>
        <p:sp>
          <p:nvSpPr>
            <p:cNvPr id="73" name="Rounded Rectangle 72">
              <a:extLst>
                <a:ext uri="{FF2B5EF4-FFF2-40B4-BE49-F238E27FC236}">
                  <a16:creationId xmlns:a16="http://schemas.microsoft.com/office/drawing/2014/main" id="{1B00B1C6-8FEF-E8E0-6B1F-283C94C5B0E2}"/>
                </a:ext>
              </a:extLst>
            </p:cNvPr>
            <p:cNvSpPr/>
            <p:nvPr/>
          </p:nvSpPr>
          <p:spPr>
            <a:xfrm>
              <a:off x="-1571105" y="414250"/>
              <a:ext cx="1313410" cy="922713"/>
            </a:xfrm>
            <a:prstGeom prst="roundRect">
              <a:avLst/>
            </a:prstGeom>
            <a:grp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3B69635C-79BB-E775-214B-18BF6B2F78BF}"/>
                </a:ext>
              </a:extLst>
            </p:cNvPr>
            <p:cNvSpPr txBox="1"/>
            <p:nvPr/>
          </p:nvSpPr>
          <p:spPr>
            <a:xfrm>
              <a:off x="-1497041" y="459438"/>
              <a:ext cx="1197646" cy="662145"/>
            </a:xfrm>
            <a:prstGeom prst="rect">
              <a:avLst/>
            </a:prstGeom>
            <a:grpFill/>
            <a:ln>
              <a:noFill/>
            </a:ln>
          </p:spPr>
          <p:txBody>
            <a:bodyPr wrap="square" rtlCol="0">
              <a:spAutoFit/>
            </a:bodyPr>
            <a:lstStyle/>
            <a:p>
              <a:r>
                <a:rPr lang="en-US" sz="900" b="1" dirty="0">
                  <a:solidFill>
                    <a:schemeClr val="bg1"/>
                  </a:solidFill>
                </a:rPr>
                <a:t>Promotion Points are “frozen” when PAM runs. Point updates resume the following day on a daily basis. </a:t>
              </a:r>
            </a:p>
          </p:txBody>
        </p:sp>
      </p:grpSp>
      <p:sp>
        <p:nvSpPr>
          <p:cNvPr id="75" name="TextBox 74">
            <a:extLst>
              <a:ext uri="{FF2B5EF4-FFF2-40B4-BE49-F238E27FC236}">
                <a16:creationId xmlns:a16="http://schemas.microsoft.com/office/drawing/2014/main" id="{F1A21B3B-2F63-813D-A6E0-0EC7F6C7A726}"/>
              </a:ext>
            </a:extLst>
          </p:cNvPr>
          <p:cNvSpPr txBox="1"/>
          <p:nvPr/>
        </p:nvSpPr>
        <p:spPr>
          <a:xfrm>
            <a:off x="5290897" y="5846555"/>
            <a:ext cx="2853858" cy="646331"/>
          </a:xfrm>
          <a:prstGeom prst="rect">
            <a:avLst/>
          </a:prstGeom>
          <a:noFill/>
        </p:spPr>
        <p:txBody>
          <a:bodyPr wrap="none" rtlCol="0">
            <a:spAutoFit/>
          </a:bodyPr>
          <a:lstStyle/>
          <a:p>
            <a:r>
              <a:rPr lang="en-US" sz="1200" b="1" dirty="0"/>
              <a:t>*PCR= Promotion Consideration Roster</a:t>
            </a:r>
          </a:p>
          <a:p>
            <a:r>
              <a:rPr lang="en-US" sz="1200" b="1" dirty="0"/>
              <a:t>*PRR= Promotion Recommended Roster</a:t>
            </a:r>
          </a:p>
          <a:p>
            <a:r>
              <a:rPr lang="en-US" sz="1200" b="1" dirty="0"/>
              <a:t>*PAM= Promotion Assignment Match</a:t>
            </a:r>
          </a:p>
        </p:txBody>
      </p:sp>
      <p:sp>
        <p:nvSpPr>
          <p:cNvPr id="76" name="Rectangle 75">
            <a:extLst>
              <a:ext uri="{FF2B5EF4-FFF2-40B4-BE49-F238E27FC236}">
                <a16:creationId xmlns:a16="http://schemas.microsoft.com/office/drawing/2014/main" id="{369ED16D-9FA1-D910-A6DD-F7D4B7FF84F8}"/>
              </a:ext>
            </a:extLst>
          </p:cNvPr>
          <p:cNvSpPr/>
          <p:nvPr/>
        </p:nvSpPr>
        <p:spPr>
          <a:xfrm>
            <a:off x="5316268" y="5848115"/>
            <a:ext cx="3084966"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6096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602F20-0370-93ED-0E23-A4018232534E}"/>
              </a:ext>
            </a:extLst>
          </p:cNvPr>
          <p:cNvSpPr/>
          <p:nvPr/>
        </p:nvSpPr>
        <p:spPr>
          <a:xfrm>
            <a:off x="-228600" y="-152400"/>
            <a:ext cx="9601200" cy="7086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0197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B54C22-62B6-CD0E-885B-F54A7FF2127E}"/>
              </a:ext>
            </a:extLst>
          </p:cNvPr>
          <p:cNvSpPr txBox="1"/>
          <p:nvPr/>
        </p:nvSpPr>
        <p:spPr>
          <a:xfrm>
            <a:off x="2438400" y="1642252"/>
            <a:ext cx="5562600" cy="338554"/>
          </a:xfrm>
          <a:prstGeom prst="rect">
            <a:avLst/>
          </a:prstGeom>
          <a:noFill/>
        </p:spPr>
        <p:txBody>
          <a:bodyPr wrap="square" rtlCol="0">
            <a:spAutoFit/>
          </a:bodyPr>
          <a:lstStyle/>
          <a:p>
            <a:r>
              <a:rPr lang="en-US" sz="1600" b="1" u="sng" dirty="0"/>
              <a:t>Promotion Recommended Roster Integration Process</a:t>
            </a:r>
          </a:p>
        </p:txBody>
      </p:sp>
      <p:grpSp>
        <p:nvGrpSpPr>
          <p:cNvPr id="7" name="Group 6">
            <a:extLst>
              <a:ext uri="{FF2B5EF4-FFF2-40B4-BE49-F238E27FC236}">
                <a16:creationId xmlns:a16="http://schemas.microsoft.com/office/drawing/2014/main" id="{EE42A73C-B4C3-EBF9-991C-C70FEBD0B52A}"/>
              </a:ext>
            </a:extLst>
          </p:cNvPr>
          <p:cNvGrpSpPr/>
          <p:nvPr/>
        </p:nvGrpSpPr>
        <p:grpSpPr>
          <a:xfrm>
            <a:off x="399823" y="1309316"/>
            <a:ext cx="1505177" cy="1033820"/>
            <a:chOff x="365160" y="2389404"/>
            <a:chExt cx="1100439" cy="718223"/>
          </a:xfrm>
        </p:grpSpPr>
        <p:pic>
          <p:nvPicPr>
            <p:cNvPr id="8" name="Picture 7">
              <a:extLst>
                <a:ext uri="{FF2B5EF4-FFF2-40B4-BE49-F238E27FC236}">
                  <a16:creationId xmlns:a16="http://schemas.microsoft.com/office/drawing/2014/main" id="{81218C5D-609F-DE32-4F89-28E071C7B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72" b="20750"/>
            <a:stretch/>
          </p:blipFill>
          <p:spPr>
            <a:xfrm>
              <a:off x="365160" y="2389404"/>
              <a:ext cx="1100439" cy="566323"/>
            </a:xfrm>
            <a:prstGeom prst="rect">
              <a:avLst/>
            </a:prstGeom>
          </p:spPr>
        </p:pic>
        <p:grpSp>
          <p:nvGrpSpPr>
            <p:cNvPr id="9" name="Group 8">
              <a:extLst>
                <a:ext uri="{FF2B5EF4-FFF2-40B4-BE49-F238E27FC236}">
                  <a16:creationId xmlns:a16="http://schemas.microsoft.com/office/drawing/2014/main" id="{D58AA257-C1CD-5CA5-EA70-70C9FD05042A}"/>
                </a:ext>
              </a:extLst>
            </p:cNvPr>
            <p:cNvGrpSpPr/>
            <p:nvPr/>
          </p:nvGrpSpPr>
          <p:grpSpPr>
            <a:xfrm>
              <a:off x="753075" y="2731419"/>
              <a:ext cx="324238" cy="376208"/>
              <a:chOff x="4028892" y="3885524"/>
              <a:chExt cx="496679" cy="552994"/>
            </a:xfrm>
          </p:grpSpPr>
          <p:pic>
            <p:nvPicPr>
              <p:cNvPr id="10" name="Picture 9">
                <a:extLst>
                  <a:ext uri="{FF2B5EF4-FFF2-40B4-BE49-F238E27FC236}">
                    <a16:creationId xmlns:a16="http://schemas.microsoft.com/office/drawing/2014/main" id="{9C74BA80-BF60-87F8-666B-7411CB52D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892" y="3885524"/>
                <a:ext cx="496679" cy="552994"/>
              </a:xfrm>
              <a:prstGeom prst="rect">
                <a:avLst/>
              </a:prstGeom>
            </p:spPr>
          </p:pic>
          <p:sp>
            <p:nvSpPr>
              <p:cNvPr id="11" name="Can 59">
                <a:extLst>
                  <a:ext uri="{FF2B5EF4-FFF2-40B4-BE49-F238E27FC236}">
                    <a16:creationId xmlns:a16="http://schemas.microsoft.com/office/drawing/2014/main" id="{7829A00E-7EEC-AAEC-9D82-DFA0712D13DA}"/>
                  </a:ext>
                </a:extLst>
              </p:cNvPr>
              <p:cNvSpPr/>
              <p:nvPr/>
            </p:nvSpPr>
            <p:spPr>
              <a:xfrm>
                <a:off x="4328722" y="4232907"/>
                <a:ext cx="158749" cy="205611"/>
              </a:xfrm>
              <a:prstGeom prst="can">
                <a:avLst>
                  <a:gd name="adj" fmla="val 31926"/>
                </a:avLst>
              </a:prstGeom>
              <a:gradFill flip="none" rotWithShape="1">
                <a:lin ang="2700000" scaled="1"/>
                <a:tileRect/>
              </a:gradFill>
              <a:ln w="6350">
                <a:solidFill>
                  <a:schemeClr val="tx1"/>
                </a:solidFill>
              </a:ln>
              <a:effectLst/>
              <a:scene3d>
                <a:camera prst="perspective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2" name="Group 11">
            <a:extLst>
              <a:ext uri="{FF2B5EF4-FFF2-40B4-BE49-F238E27FC236}">
                <a16:creationId xmlns:a16="http://schemas.microsoft.com/office/drawing/2014/main" id="{74392999-5F1C-A73F-EDFB-5A2E8BB01CEB}"/>
              </a:ext>
            </a:extLst>
          </p:cNvPr>
          <p:cNvGrpSpPr/>
          <p:nvPr/>
        </p:nvGrpSpPr>
        <p:grpSpPr>
          <a:xfrm>
            <a:off x="316391" y="2872099"/>
            <a:ext cx="2092747" cy="1100106"/>
            <a:chOff x="-1571105" y="414250"/>
            <a:chExt cx="1313410" cy="922713"/>
          </a:xfrm>
          <a:solidFill>
            <a:srgbClr val="002060"/>
          </a:solidFill>
        </p:grpSpPr>
        <p:sp>
          <p:nvSpPr>
            <p:cNvPr id="13" name="Rounded Rectangle 18">
              <a:extLst>
                <a:ext uri="{FF2B5EF4-FFF2-40B4-BE49-F238E27FC236}">
                  <a16:creationId xmlns:a16="http://schemas.microsoft.com/office/drawing/2014/main" id="{1EFC1753-2594-7503-281E-4BFEECAE05E8}"/>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9D3B9F1-5D1B-C5C3-F869-F02F7F74412C}"/>
                </a:ext>
              </a:extLst>
            </p:cNvPr>
            <p:cNvSpPr txBox="1"/>
            <p:nvPr/>
          </p:nvSpPr>
          <p:spPr>
            <a:xfrm>
              <a:off x="-1454637" y="461799"/>
              <a:ext cx="1057945" cy="781018"/>
            </a:xfrm>
            <a:prstGeom prst="rect">
              <a:avLst/>
            </a:prstGeom>
            <a:grpFill/>
          </p:spPr>
          <p:txBody>
            <a:bodyPr wrap="square" rtlCol="0">
              <a:spAutoFit/>
            </a:bodyPr>
            <a:lstStyle/>
            <a:p>
              <a:pPr algn="ctr"/>
              <a:r>
                <a:rPr lang="en-US" sz="900" b="1" dirty="0">
                  <a:solidFill>
                    <a:schemeClr val="bg1"/>
                  </a:solidFill>
                </a:rPr>
                <a:t>PCR populates all eligible Soldiers on 1</a:t>
              </a:r>
              <a:r>
                <a:rPr lang="en-US" sz="900" b="1" baseline="30000" dirty="0">
                  <a:solidFill>
                    <a:schemeClr val="bg1"/>
                  </a:solidFill>
                </a:rPr>
                <a:t>st</a:t>
              </a:r>
              <a:r>
                <a:rPr lang="en-US" sz="900" b="1" dirty="0">
                  <a:solidFill>
                    <a:schemeClr val="bg1"/>
                  </a:solidFill>
                </a:rPr>
                <a:t> day of each month. Unit Commander makes recommendation for </a:t>
              </a:r>
              <a:r>
                <a:rPr lang="en-US" sz="900" b="1" u="sng" dirty="0">
                  <a:solidFill>
                    <a:schemeClr val="bg1"/>
                  </a:solidFill>
                </a:rPr>
                <a:t>board consideration</a:t>
              </a:r>
              <a:r>
                <a:rPr lang="en-US" sz="900" b="1" dirty="0">
                  <a:solidFill>
                    <a:schemeClr val="bg1"/>
                  </a:solidFill>
                </a:rPr>
                <a:t> by the 11</a:t>
              </a:r>
              <a:r>
                <a:rPr lang="en-US" sz="900" b="1" baseline="30000" dirty="0">
                  <a:solidFill>
                    <a:schemeClr val="bg1"/>
                  </a:solidFill>
                </a:rPr>
                <a:t>th</a:t>
              </a:r>
              <a:r>
                <a:rPr lang="en-US" sz="900" b="1" dirty="0">
                  <a:solidFill>
                    <a:schemeClr val="bg1"/>
                  </a:solidFill>
                </a:rPr>
                <a:t> day of the month.</a:t>
              </a:r>
            </a:p>
          </p:txBody>
        </p:sp>
      </p:grpSp>
      <p:grpSp>
        <p:nvGrpSpPr>
          <p:cNvPr id="15" name="Group 14">
            <a:extLst>
              <a:ext uri="{FF2B5EF4-FFF2-40B4-BE49-F238E27FC236}">
                <a16:creationId xmlns:a16="http://schemas.microsoft.com/office/drawing/2014/main" id="{21F34BB9-7EB4-9C11-BB30-6D1D8DCCB08B}"/>
              </a:ext>
            </a:extLst>
          </p:cNvPr>
          <p:cNvGrpSpPr/>
          <p:nvPr/>
        </p:nvGrpSpPr>
        <p:grpSpPr>
          <a:xfrm>
            <a:off x="3189747" y="2899167"/>
            <a:ext cx="2062258" cy="1046788"/>
            <a:chOff x="-1571105" y="414250"/>
            <a:chExt cx="1313410" cy="922713"/>
          </a:xfrm>
          <a:solidFill>
            <a:srgbClr val="002060"/>
          </a:solidFill>
        </p:grpSpPr>
        <p:sp>
          <p:nvSpPr>
            <p:cNvPr id="16" name="Rounded Rectangle 18">
              <a:extLst>
                <a:ext uri="{FF2B5EF4-FFF2-40B4-BE49-F238E27FC236}">
                  <a16:creationId xmlns:a16="http://schemas.microsoft.com/office/drawing/2014/main" id="{368B1713-FDB0-B8EE-EF07-537A8DD7FCBC}"/>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BFDDF90-26B7-9F59-54FC-DFAC59C4B793}"/>
                </a:ext>
              </a:extLst>
            </p:cNvPr>
            <p:cNvSpPr txBox="1"/>
            <p:nvPr/>
          </p:nvSpPr>
          <p:spPr>
            <a:xfrm>
              <a:off x="-1401485" y="424187"/>
              <a:ext cx="1000204" cy="813888"/>
            </a:xfrm>
            <a:prstGeom prst="rect">
              <a:avLst/>
            </a:prstGeom>
            <a:grpFill/>
          </p:spPr>
          <p:txBody>
            <a:bodyPr wrap="square" rtlCol="0">
              <a:spAutoFit/>
            </a:bodyPr>
            <a:lstStyle/>
            <a:p>
              <a:pPr algn="ctr"/>
              <a:r>
                <a:rPr lang="en-US" sz="900" b="1" dirty="0">
                  <a:solidFill>
                    <a:schemeClr val="bg1"/>
                  </a:solidFill>
                </a:rPr>
                <a:t>Human Resource Professional enters board results on the PCR. Promotion Authority certifies (approves) board results.</a:t>
              </a:r>
            </a:p>
          </p:txBody>
        </p:sp>
      </p:grpSp>
      <p:grpSp>
        <p:nvGrpSpPr>
          <p:cNvPr id="18" name="Group 17">
            <a:extLst>
              <a:ext uri="{FF2B5EF4-FFF2-40B4-BE49-F238E27FC236}">
                <a16:creationId xmlns:a16="http://schemas.microsoft.com/office/drawing/2014/main" id="{F2CAA1BB-208C-F0EB-489B-DFF9DD0E35CC}"/>
              </a:ext>
            </a:extLst>
          </p:cNvPr>
          <p:cNvGrpSpPr/>
          <p:nvPr/>
        </p:nvGrpSpPr>
        <p:grpSpPr>
          <a:xfrm>
            <a:off x="6003351" y="2860702"/>
            <a:ext cx="1796422" cy="1061312"/>
            <a:chOff x="-1571105" y="414250"/>
            <a:chExt cx="1313410" cy="922713"/>
          </a:xfrm>
          <a:solidFill>
            <a:srgbClr val="002060"/>
          </a:solidFill>
        </p:grpSpPr>
        <p:sp>
          <p:nvSpPr>
            <p:cNvPr id="19" name="Rounded Rectangle 18">
              <a:extLst>
                <a:ext uri="{FF2B5EF4-FFF2-40B4-BE49-F238E27FC236}">
                  <a16:creationId xmlns:a16="http://schemas.microsoft.com/office/drawing/2014/main" id="{21D35911-EE3E-0668-AF22-29DDBC106050}"/>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3EAD996-7C9E-73A6-3ABC-21E087D01D0B}"/>
                </a:ext>
              </a:extLst>
            </p:cNvPr>
            <p:cNvSpPr txBox="1"/>
            <p:nvPr/>
          </p:nvSpPr>
          <p:spPr>
            <a:xfrm>
              <a:off x="-1516836" y="517699"/>
              <a:ext cx="1127705" cy="682337"/>
            </a:xfrm>
            <a:prstGeom prst="rect">
              <a:avLst/>
            </a:prstGeom>
            <a:grpFill/>
          </p:spPr>
          <p:txBody>
            <a:bodyPr wrap="square" rtlCol="0">
              <a:spAutoFit/>
            </a:bodyPr>
            <a:lstStyle/>
            <a:p>
              <a:pPr algn="ctr"/>
              <a:endParaRPr lang="en-US" sz="900" b="1" dirty="0">
                <a:solidFill>
                  <a:schemeClr val="bg1"/>
                </a:solidFill>
              </a:endParaRPr>
            </a:p>
            <a:p>
              <a:pPr algn="ctr"/>
              <a:r>
                <a:rPr lang="en-US" sz="900" b="1" dirty="0">
                  <a:solidFill>
                    <a:schemeClr val="bg1"/>
                  </a:solidFill>
                </a:rPr>
                <a:t>IPPS-A refreshes the PCR and moves promotion selects to the PRR. </a:t>
              </a:r>
            </a:p>
          </p:txBody>
        </p:sp>
      </p:grpSp>
      <p:grpSp>
        <p:nvGrpSpPr>
          <p:cNvPr id="21" name="Group 20">
            <a:extLst>
              <a:ext uri="{FF2B5EF4-FFF2-40B4-BE49-F238E27FC236}">
                <a16:creationId xmlns:a16="http://schemas.microsoft.com/office/drawing/2014/main" id="{2BD8D9FD-E8F1-EA68-6142-302E4A8B0FCF}"/>
              </a:ext>
            </a:extLst>
          </p:cNvPr>
          <p:cNvGrpSpPr/>
          <p:nvPr/>
        </p:nvGrpSpPr>
        <p:grpSpPr>
          <a:xfrm>
            <a:off x="316391" y="4584535"/>
            <a:ext cx="4710161" cy="798011"/>
            <a:chOff x="-1602585" y="414250"/>
            <a:chExt cx="1344890" cy="1408287"/>
          </a:xfrm>
          <a:solidFill>
            <a:srgbClr val="002060"/>
          </a:solidFill>
        </p:grpSpPr>
        <p:sp>
          <p:nvSpPr>
            <p:cNvPr id="22" name="Rounded Rectangle 62">
              <a:extLst>
                <a:ext uri="{FF2B5EF4-FFF2-40B4-BE49-F238E27FC236}">
                  <a16:creationId xmlns:a16="http://schemas.microsoft.com/office/drawing/2014/main" id="{25482A3E-8694-9B51-2C7C-2B9067F2219C}"/>
                </a:ext>
              </a:extLst>
            </p:cNvPr>
            <p:cNvSpPr/>
            <p:nvPr/>
          </p:nvSpPr>
          <p:spPr>
            <a:xfrm>
              <a:off x="-1602585" y="414250"/>
              <a:ext cx="1344890" cy="140828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CC539F1-6837-1C8A-57BB-492CA533F884}"/>
                </a:ext>
              </a:extLst>
            </p:cNvPr>
            <p:cNvSpPr txBox="1"/>
            <p:nvPr/>
          </p:nvSpPr>
          <p:spPr>
            <a:xfrm>
              <a:off x="-1578763" y="582894"/>
              <a:ext cx="1256552" cy="1140610"/>
            </a:xfrm>
            <a:prstGeom prst="rect">
              <a:avLst/>
            </a:prstGeom>
            <a:grpFill/>
          </p:spPr>
          <p:txBody>
            <a:bodyPr wrap="square" rtlCol="0">
              <a:spAutoFit/>
            </a:bodyPr>
            <a:lstStyle/>
            <a:p>
              <a:pPr marL="171450" indent="-171450">
                <a:buFont typeface="Arial" panose="020B0604020202020204" pitchFamily="34" charset="0"/>
                <a:buChar char="•"/>
              </a:pPr>
              <a:r>
                <a:rPr lang="en-US" sz="900" b="1" dirty="0">
                  <a:solidFill>
                    <a:schemeClr val="bg1"/>
                  </a:solidFill>
                </a:rPr>
                <a:t>Unit conducts promotion board outside IPPS-A (can be conducted any time during the month)</a:t>
              </a:r>
            </a:p>
            <a:p>
              <a:pPr marL="171450" indent="-171450">
                <a:buFont typeface="Arial" panose="020B0604020202020204" pitchFamily="34" charset="0"/>
                <a:buChar char="•"/>
              </a:pPr>
              <a:r>
                <a:rPr lang="en-US" sz="900" b="1" dirty="0">
                  <a:solidFill>
                    <a:schemeClr val="bg1"/>
                  </a:solidFill>
                </a:rPr>
                <a:t>Promotion points are auto-calculated and auto- updated throughout this period</a:t>
              </a:r>
            </a:p>
          </p:txBody>
        </p:sp>
      </p:grpSp>
      <p:grpSp>
        <p:nvGrpSpPr>
          <p:cNvPr id="24" name="Group 23">
            <a:extLst>
              <a:ext uri="{FF2B5EF4-FFF2-40B4-BE49-F238E27FC236}">
                <a16:creationId xmlns:a16="http://schemas.microsoft.com/office/drawing/2014/main" id="{1A753F99-0344-9C5B-FC24-F363A0168507}"/>
              </a:ext>
            </a:extLst>
          </p:cNvPr>
          <p:cNvGrpSpPr/>
          <p:nvPr/>
        </p:nvGrpSpPr>
        <p:grpSpPr>
          <a:xfrm>
            <a:off x="5710301" y="4507532"/>
            <a:ext cx="2682060" cy="875014"/>
            <a:chOff x="-1571105" y="414250"/>
            <a:chExt cx="1313410" cy="922713"/>
          </a:xfrm>
          <a:solidFill>
            <a:srgbClr val="002060"/>
          </a:solidFill>
        </p:grpSpPr>
        <p:sp>
          <p:nvSpPr>
            <p:cNvPr id="25" name="Rounded Rectangle 72">
              <a:extLst>
                <a:ext uri="{FF2B5EF4-FFF2-40B4-BE49-F238E27FC236}">
                  <a16:creationId xmlns:a16="http://schemas.microsoft.com/office/drawing/2014/main" id="{B25946A4-9C27-6DF4-02FC-3E6D64BB0090}"/>
                </a:ext>
              </a:extLst>
            </p:cNvPr>
            <p:cNvSpPr/>
            <p:nvPr/>
          </p:nvSpPr>
          <p:spPr>
            <a:xfrm>
              <a:off x="-1571105" y="414250"/>
              <a:ext cx="1313410" cy="922713"/>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08976FD-A1D2-FDF8-FF98-873A11BC0011}"/>
                </a:ext>
              </a:extLst>
            </p:cNvPr>
            <p:cNvSpPr txBox="1"/>
            <p:nvPr/>
          </p:nvSpPr>
          <p:spPr>
            <a:xfrm>
              <a:off x="-1497482" y="514931"/>
              <a:ext cx="1164742" cy="681564"/>
            </a:xfrm>
            <a:prstGeom prst="rect">
              <a:avLst/>
            </a:prstGeom>
            <a:grpFill/>
          </p:spPr>
          <p:txBody>
            <a:bodyPr wrap="square" rtlCol="0">
              <a:spAutoFit/>
            </a:bodyPr>
            <a:lstStyle/>
            <a:p>
              <a:r>
                <a:rPr lang="en-US" sz="900" b="1" dirty="0">
                  <a:solidFill>
                    <a:schemeClr val="bg1"/>
                  </a:solidFill>
                </a:rPr>
                <a:t>Promotion Points are “frozen” when PAM runs. Promotion point updates resume the following day and continues daily. </a:t>
              </a:r>
            </a:p>
          </p:txBody>
        </p:sp>
      </p:grpSp>
      <p:grpSp>
        <p:nvGrpSpPr>
          <p:cNvPr id="27" name="Group 26">
            <a:extLst>
              <a:ext uri="{FF2B5EF4-FFF2-40B4-BE49-F238E27FC236}">
                <a16:creationId xmlns:a16="http://schemas.microsoft.com/office/drawing/2014/main" id="{00FE131F-3339-9460-BD55-1C36B0F41828}"/>
              </a:ext>
            </a:extLst>
          </p:cNvPr>
          <p:cNvGrpSpPr/>
          <p:nvPr/>
        </p:nvGrpSpPr>
        <p:grpSpPr>
          <a:xfrm>
            <a:off x="5150962" y="5688998"/>
            <a:ext cx="3078638" cy="461665"/>
            <a:chOff x="6213942" y="6167735"/>
            <a:chExt cx="2777658" cy="461665"/>
          </a:xfrm>
        </p:grpSpPr>
        <p:sp>
          <p:nvSpPr>
            <p:cNvPr id="28" name="TextBox 27">
              <a:extLst>
                <a:ext uri="{FF2B5EF4-FFF2-40B4-BE49-F238E27FC236}">
                  <a16:creationId xmlns:a16="http://schemas.microsoft.com/office/drawing/2014/main" id="{4AED3B96-0F96-3DDE-9F6E-F566E3D85737}"/>
                </a:ext>
              </a:extLst>
            </p:cNvPr>
            <p:cNvSpPr txBox="1"/>
            <p:nvPr/>
          </p:nvSpPr>
          <p:spPr>
            <a:xfrm>
              <a:off x="6213942" y="6167735"/>
              <a:ext cx="2754344" cy="461665"/>
            </a:xfrm>
            <a:prstGeom prst="rect">
              <a:avLst/>
            </a:prstGeom>
            <a:noFill/>
          </p:spPr>
          <p:txBody>
            <a:bodyPr wrap="none" rtlCol="0">
              <a:spAutoFit/>
            </a:bodyPr>
            <a:lstStyle/>
            <a:p>
              <a:r>
                <a:rPr lang="en-US" sz="1200" b="1" dirty="0"/>
                <a:t>*PCR= Promotion Consideration Roster</a:t>
              </a:r>
            </a:p>
            <a:p>
              <a:r>
                <a:rPr lang="en-US" sz="1200" b="1" dirty="0"/>
                <a:t>*PRR= Promotion Recommended Roster</a:t>
              </a:r>
            </a:p>
          </p:txBody>
        </p:sp>
        <p:sp>
          <p:nvSpPr>
            <p:cNvPr id="29" name="Rectangle 28">
              <a:extLst>
                <a:ext uri="{FF2B5EF4-FFF2-40B4-BE49-F238E27FC236}">
                  <a16:creationId xmlns:a16="http://schemas.microsoft.com/office/drawing/2014/main" id="{4C41AB49-BC2F-5154-517D-CFE076B65E4D}"/>
                </a:ext>
              </a:extLst>
            </p:cNvPr>
            <p:cNvSpPr/>
            <p:nvPr/>
          </p:nvSpPr>
          <p:spPr>
            <a:xfrm>
              <a:off x="6238382" y="6167735"/>
              <a:ext cx="2753218" cy="461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2D642B97-5B45-DE6A-FD55-14D2F0208793}"/>
              </a:ext>
            </a:extLst>
          </p:cNvPr>
          <p:cNvSpPr txBox="1"/>
          <p:nvPr/>
        </p:nvSpPr>
        <p:spPr>
          <a:xfrm>
            <a:off x="151574" y="2518249"/>
            <a:ext cx="2286826" cy="256480"/>
          </a:xfrm>
          <a:prstGeom prst="rect">
            <a:avLst/>
          </a:prstGeom>
          <a:noFill/>
        </p:spPr>
        <p:txBody>
          <a:bodyPr wrap="square" rtlCol="0">
            <a:spAutoFit/>
          </a:bodyPr>
          <a:lstStyle/>
          <a:p>
            <a:pPr algn="ctr"/>
            <a:r>
              <a:rPr lang="en-US" sz="1600" b="1" i="1" baseline="-25000" dirty="0"/>
              <a:t>1st– 11th day of each Month</a:t>
            </a:r>
          </a:p>
        </p:txBody>
      </p:sp>
      <p:sp>
        <p:nvSpPr>
          <p:cNvPr id="31" name="Right Arrow 13">
            <a:extLst>
              <a:ext uri="{FF2B5EF4-FFF2-40B4-BE49-F238E27FC236}">
                <a16:creationId xmlns:a16="http://schemas.microsoft.com/office/drawing/2014/main" id="{3BF0E4D3-8F5B-775D-3940-62512C8CE7F4}"/>
              </a:ext>
            </a:extLst>
          </p:cNvPr>
          <p:cNvSpPr/>
          <p:nvPr/>
        </p:nvSpPr>
        <p:spPr>
          <a:xfrm>
            <a:off x="2561442" y="3284821"/>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0EAB2D5-F48F-0BFD-4C94-597B61F15ED5}"/>
              </a:ext>
            </a:extLst>
          </p:cNvPr>
          <p:cNvSpPr txBox="1"/>
          <p:nvPr/>
        </p:nvSpPr>
        <p:spPr>
          <a:xfrm>
            <a:off x="893334" y="4076593"/>
            <a:ext cx="722715" cy="283050"/>
          </a:xfrm>
          <a:prstGeom prst="rect">
            <a:avLst/>
          </a:prstGeom>
          <a:noFill/>
        </p:spPr>
        <p:txBody>
          <a:bodyPr wrap="square" rtlCol="0">
            <a:spAutoFit/>
          </a:bodyPr>
          <a:lstStyle/>
          <a:p>
            <a:r>
              <a:rPr lang="en-US" sz="1200" b="1" i="1" dirty="0"/>
              <a:t>Step 1</a:t>
            </a:r>
          </a:p>
        </p:txBody>
      </p:sp>
      <p:sp>
        <p:nvSpPr>
          <p:cNvPr id="33" name="TextBox 32">
            <a:extLst>
              <a:ext uri="{FF2B5EF4-FFF2-40B4-BE49-F238E27FC236}">
                <a16:creationId xmlns:a16="http://schemas.microsoft.com/office/drawing/2014/main" id="{264AFECC-ECF8-AF82-CDBA-F635CCF2BDC0}"/>
              </a:ext>
            </a:extLst>
          </p:cNvPr>
          <p:cNvSpPr txBox="1"/>
          <p:nvPr/>
        </p:nvSpPr>
        <p:spPr>
          <a:xfrm>
            <a:off x="3505200" y="2494434"/>
            <a:ext cx="1295399" cy="256480"/>
          </a:xfrm>
          <a:prstGeom prst="rect">
            <a:avLst/>
          </a:prstGeom>
          <a:noFill/>
        </p:spPr>
        <p:txBody>
          <a:bodyPr wrap="square" rtlCol="0">
            <a:spAutoFit/>
          </a:bodyPr>
          <a:lstStyle/>
          <a:p>
            <a:pPr algn="ctr"/>
            <a:r>
              <a:rPr lang="en-US" sz="1600" b="1" i="1" baseline="-25000" dirty="0"/>
              <a:t>12th thru 30th</a:t>
            </a:r>
          </a:p>
        </p:txBody>
      </p:sp>
      <p:sp>
        <p:nvSpPr>
          <p:cNvPr id="34" name="TextBox 33">
            <a:extLst>
              <a:ext uri="{FF2B5EF4-FFF2-40B4-BE49-F238E27FC236}">
                <a16:creationId xmlns:a16="http://schemas.microsoft.com/office/drawing/2014/main" id="{73300A62-4935-0372-219C-D973FA599D5C}"/>
              </a:ext>
            </a:extLst>
          </p:cNvPr>
          <p:cNvSpPr txBox="1"/>
          <p:nvPr/>
        </p:nvSpPr>
        <p:spPr>
          <a:xfrm>
            <a:off x="3732161" y="4080959"/>
            <a:ext cx="722715" cy="276999"/>
          </a:xfrm>
          <a:prstGeom prst="rect">
            <a:avLst/>
          </a:prstGeom>
          <a:noFill/>
        </p:spPr>
        <p:txBody>
          <a:bodyPr wrap="square" rtlCol="0">
            <a:spAutoFit/>
          </a:bodyPr>
          <a:lstStyle/>
          <a:p>
            <a:r>
              <a:rPr lang="en-US" sz="1200" b="1" i="1" dirty="0"/>
              <a:t>Step 2</a:t>
            </a:r>
          </a:p>
        </p:txBody>
      </p:sp>
      <p:sp>
        <p:nvSpPr>
          <p:cNvPr id="35" name="Right Arrow 65">
            <a:extLst>
              <a:ext uri="{FF2B5EF4-FFF2-40B4-BE49-F238E27FC236}">
                <a16:creationId xmlns:a16="http://schemas.microsoft.com/office/drawing/2014/main" id="{9F822394-C535-1BC2-6D3E-5CB7347A9432}"/>
              </a:ext>
            </a:extLst>
          </p:cNvPr>
          <p:cNvSpPr/>
          <p:nvPr/>
        </p:nvSpPr>
        <p:spPr>
          <a:xfrm>
            <a:off x="5319603" y="3336709"/>
            <a:ext cx="390698" cy="17456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D6C1B99B-4294-B2D4-5A24-6CA9413F09A3}"/>
              </a:ext>
            </a:extLst>
          </p:cNvPr>
          <p:cNvSpPr txBox="1"/>
          <p:nvPr/>
        </p:nvSpPr>
        <p:spPr>
          <a:xfrm>
            <a:off x="6039745" y="2494434"/>
            <a:ext cx="1796422" cy="256480"/>
          </a:xfrm>
          <a:prstGeom prst="rect">
            <a:avLst/>
          </a:prstGeom>
          <a:noFill/>
        </p:spPr>
        <p:txBody>
          <a:bodyPr wrap="square" rtlCol="0">
            <a:spAutoFit/>
          </a:bodyPr>
          <a:lstStyle/>
          <a:p>
            <a:pPr algn="ctr"/>
            <a:r>
              <a:rPr lang="en-US" sz="1600" b="1" i="1" baseline="-25000" dirty="0"/>
              <a:t>1st day of Next Month</a:t>
            </a:r>
          </a:p>
        </p:txBody>
      </p:sp>
      <p:sp>
        <p:nvSpPr>
          <p:cNvPr id="37" name="TextBox 36">
            <a:extLst>
              <a:ext uri="{FF2B5EF4-FFF2-40B4-BE49-F238E27FC236}">
                <a16:creationId xmlns:a16="http://schemas.microsoft.com/office/drawing/2014/main" id="{210C88CA-486F-E6FB-0B3D-57E77F8DCF69}"/>
              </a:ext>
            </a:extLst>
          </p:cNvPr>
          <p:cNvSpPr txBox="1"/>
          <p:nvPr/>
        </p:nvSpPr>
        <p:spPr>
          <a:xfrm>
            <a:off x="6629400" y="4080191"/>
            <a:ext cx="722715" cy="276999"/>
          </a:xfrm>
          <a:prstGeom prst="rect">
            <a:avLst/>
          </a:prstGeom>
          <a:noFill/>
        </p:spPr>
        <p:txBody>
          <a:bodyPr wrap="square" rtlCol="0">
            <a:spAutoFit/>
          </a:bodyPr>
          <a:lstStyle/>
          <a:p>
            <a:r>
              <a:rPr lang="en-US" sz="1200" b="1" i="1" dirty="0"/>
              <a:t>Step 3</a:t>
            </a:r>
          </a:p>
        </p:txBody>
      </p:sp>
      <p:sp>
        <p:nvSpPr>
          <p:cNvPr id="2" name="Title 1">
            <a:extLst>
              <a:ext uri="{FF2B5EF4-FFF2-40B4-BE49-F238E27FC236}">
                <a16:creationId xmlns:a16="http://schemas.microsoft.com/office/drawing/2014/main" id="{CE35D6AD-E84B-996E-D260-2976EBC468F2}"/>
              </a:ext>
            </a:extLst>
          </p:cNvPr>
          <p:cNvSpPr>
            <a:spLocks noGrp="1"/>
          </p:cNvSpPr>
          <p:nvPr>
            <p:ph type="title"/>
          </p:nvPr>
        </p:nvSpPr>
        <p:spPr/>
        <p:txBody>
          <a:bodyPr/>
          <a:lstStyle/>
          <a:p>
            <a:r>
              <a:rPr lang="en-US" dirty="0"/>
              <a:t>Semi-Centralized Promotion Process</a:t>
            </a:r>
            <a:br>
              <a:rPr lang="en-US" dirty="0"/>
            </a:br>
            <a:endParaRPr lang="en-US" dirty="0"/>
          </a:p>
        </p:txBody>
      </p:sp>
    </p:spTree>
    <p:extLst>
      <p:ext uri="{BB962C8B-B14F-4D97-AF65-F5344CB8AC3E}">
        <p14:creationId xmlns:p14="http://schemas.microsoft.com/office/powerpoint/2010/main" val="17253276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11481"/>
            <a:ext cx="6522720" cy="914400"/>
          </a:xfrm>
          <a:prstGeom prst="rect">
            <a:avLst/>
          </a:prstGeom>
        </p:spPr>
        <p:txBody>
          <a:bodyPr/>
          <a:lstStyle/>
          <a:p>
            <a:r>
              <a:rPr lang="en-US" dirty="0"/>
              <a:t>PRR Integration Process:</a:t>
            </a:r>
            <a:br>
              <a:rPr lang="en-US" dirty="0"/>
            </a:br>
            <a:r>
              <a:rPr lang="en-US" dirty="0"/>
              <a:t>Step 1 Details</a:t>
            </a:r>
          </a:p>
        </p:txBody>
      </p:sp>
      <p:sp>
        <p:nvSpPr>
          <p:cNvPr id="7" name="Subtitle 6"/>
          <p:cNvSpPr>
            <a:spLocks noGrp="1"/>
          </p:cNvSpPr>
          <p:nvPr>
            <p:ph type="body" sz="quarter" idx="10"/>
          </p:nvPr>
        </p:nvSpPr>
        <p:spPr>
          <a:xfrm>
            <a:off x="533400" y="1676400"/>
            <a:ext cx="8321040" cy="3935896"/>
          </a:xfrm>
          <a:prstGeom prst="rect">
            <a:avLst/>
          </a:prstGeom>
        </p:spPr>
        <p:txBody>
          <a:bodyPr numCol="1"/>
          <a:lstStyle/>
          <a:p>
            <a:pPr marL="0" indent="0" algn="ctr">
              <a:buNone/>
            </a:pPr>
            <a:r>
              <a:rPr lang="en-US" sz="1600" b="1" u="sng" dirty="0"/>
              <a:t>Step 1 </a:t>
            </a:r>
            <a:r>
              <a:rPr lang="en-US" sz="1600" b="0" dirty="0"/>
              <a:t>(1st - 11th day of the month):</a:t>
            </a:r>
          </a:p>
          <a:p>
            <a:pPr algn="l">
              <a:buFont typeface="Wingdings" pitchFamily="2" charset="2"/>
              <a:buChar char="§"/>
            </a:pPr>
            <a:endParaRPr lang="en-US" sz="1600" b="0" dirty="0"/>
          </a:p>
          <a:p>
            <a:pPr algn="l">
              <a:buFont typeface="Wingdings" pitchFamily="2" charset="2"/>
              <a:buChar char="§"/>
            </a:pPr>
            <a:r>
              <a:rPr lang="en-US" sz="1600" b="0" dirty="0"/>
              <a:t>Promotion Consideration Roster (PCR) generates on the first day of each month.</a:t>
            </a:r>
          </a:p>
          <a:p>
            <a:pPr algn="l">
              <a:buFont typeface="Wingdings" pitchFamily="2" charset="2"/>
              <a:buChar char="§"/>
            </a:pPr>
            <a:endParaRPr lang="en-US" sz="1600" b="0" dirty="0"/>
          </a:p>
          <a:p>
            <a:pPr algn="l">
              <a:buFont typeface="Wingdings" pitchFamily="2" charset="2"/>
              <a:buChar char="§"/>
            </a:pPr>
            <a:r>
              <a:rPr lang="en-US" sz="1600" b="0" dirty="0"/>
              <a:t>Company Commander makes election* for each eligible Soldier on the PCR. Options:</a:t>
            </a:r>
          </a:p>
          <a:p>
            <a:pPr marL="742950" lvl="1" indent="-285750" algn="l">
              <a:buFont typeface="System Font Regular"/>
              <a:buChar char="-"/>
            </a:pPr>
            <a:r>
              <a:rPr lang="en-US" sz="1600" b="0" dirty="0"/>
              <a:t>Recommend for Consideration (Y)</a:t>
            </a:r>
          </a:p>
          <a:p>
            <a:pPr marL="742950" lvl="1" indent="-285750" algn="l">
              <a:buFont typeface="System Font Regular"/>
              <a:buChar char="-"/>
            </a:pPr>
            <a:r>
              <a:rPr lang="en-US" sz="1600" b="0" dirty="0"/>
              <a:t>Withhold from Consideration (N)</a:t>
            </a:r>
          </a:p>
          <a:p>
            <a:pPr algn="l">
              <a:buFont typeface="Wingdings" pitchFamily="2" charset="2"/>
              <a:buChar char="§"/>
            </a:pPr>
            <a:endParaRPr lang="en-US" sz="1600" b="0" dirty="0"/>
          </a:p>
          <a:p>
            <a:pPr algn="l">
              <a:buFont typeface="Wingdings" pitchFamily="2" charset="2"/>
              <a:buChar char="§"/>
            </a:pPr>
            <a:r>
              <a:rPr lang="en-US" sz="1600" b="0" dirty="0"/>
              <a:t>Company Commander’s PCR roster example on the next slide.</a:t>
            </a:r>
          </a:p>
          <a:p>
            <a:pPr algn="l">
              <a:buFont typeface="Wingdings" pitchFamily="2" charset="2"/>
              <a:buChar char="§"/>
            </a:pPr>
            <a:endParaRPr lang="en-US" sz="1600" b="0" dirty="0"/>
          </a:p>
          <a:p>
            <a:pPr algn="l">
              <a:buFont typeface="Wingdings" pitchFamily="2" charset="2"/>
              <a:buChar char="§"/>
            </a:pPr>
            <a:r>
              <a:rPr lang="en-US" sz="1600" b="0" dirty="0"/>
              <a:t>Board may be conducted at any time of the month. </a:t>
            </a:r>
          </a:p>
          <a:p>
            <a:pPr algn="l">
              <a:buFont typeface="Wingdings" pitchFamily="2" charset="2"/>
              <a:buChar char="§"/>
            </a:pPr>
            <a:endParaRPr lang="en-US" sz="1600" dirty="0"/>
          </a:p>
        </p:txBody>
      </p:sp>
      <p:sp>
        <p:nvSpPr>
          <p:cNvPr id="3" name="TextBox 2">
            <a:extLst>
              <a:ext uri="{FF2B5EF4-FFF2-40B4-BE49-F238E27FC236}">
                <a16:creationId xmlns:a16="http://schemas.microsoft.com/office/drawing/2014/main" id="{7F62D190-08B1-CC61-3106-B016CF493DCC}"/>
              </a:ext>
            </a:extLst>
          </p:cNvPr>
          <p:cNvSpPr txBox="1"/>
          <p:nvPr/>
        </p:nvSpPr>
        <p:spPr>
          <a:xfrm>
            <a:off x="4419600" y="5791200"/>
            <a:ext cx="4521200" cy="461665"/>
          </a:xfrm>
          <a:prstGeom prst="rect">
            <a:avLst/>
          </a:prstGeom>
          <a:noFill/>
        </p:spPr>
        <p:txBody>
          <a:bodyPr wrap="square" rtlCol="0">
            <a:spAutoFit/>
          </a:bodyPr>
          <a:lstStyle/>
          <a:p>
            <a:r>
              <a:rPr lang="en-US" sz="1200" i="1" dirty="0"/>
              <a:t>*Note:  if Company Commander fails to elect recommendation, Soldier may be considered by the promotion board (see policy)</a:t>
            </a:r>
          </a:p>
        </p:txBody>
      </p:sp>
    </p:spTree>
    <p:extLst>
      <p:ext uri="{BB962C8B-B14F-4D97-AF65-F5344CB8AC3E}">
        <p14:creationId xmlns:p14="http://schemas.microsoft.com/office/powerpoint/2010/main" val="34575071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Company Commander’s recommendation on PCR</a:t>
            </a:r>
          </a:p>
        </p:txBody>
      </p:sp>
      <p:sp>
        <p:nvSpPr>
          <p:cNvPr id="3" name="Content Placeholder 2"/>
          <p:cNvSpPr>
            <a:spLocks noGrp="1"/>
          </p:cNvSpPr>
          <p:nvPr>
            <p:ph idx="4294967295"/>
          </p:nvPr>
        </p:nvSpPr>
        <p:spPr>
          <a:xfrm>
            <a:off x="0" y="1676400"/>
            <a:ext cx="8534400" cy="3898900"/>
          </a:xfrm>
          <a:prstGeom prst="rect">
            <a:avLst/>
          </a:prstGeom>
        </p:spPr>
        <p:txBody>
          <a:bodyPr/>
          <a:lstStyle/>
          <a:p>
            <a:pPr>
              <a:buFont typeface="Wingdings" panose="05000000000000000000" pitchFamily="2" charset="2"/>
              <a:buChar char="Ø"/>
            </a:pPr>
            <a:endParaRPr lang="en-US" sz="1800" b="0" dirty="0"/>
          </a:p>
          <a:p>
            <a:pPr marL="0" indent="0">
              <a:buNone/>
            </a:pPr>
            <a:endParaRPr lang="en-US" sz="1800" b="0" dirty="0"/>
          </a:p>
          <a:p>
            <a:pPr marL="0" indent="0">
              <a:buNone/>
            </a:pPr>
            <a:endParaRPr lang="en-US" sz="1800" b="0" dirty="0"/>
          </a:p>
          <a:p>
            <a:pPr>
              <a:buFont typeface="Wingdings" panose="05000000000000000000" pitchFamily="2" charset="2"/>
              <a:buChar char="Ø"/>
            </a:pPr>
            <a:endParaRPr lang="en-US" sz="1800" b="0" dirty="0"/>
          </a:p>
          <a:p>
            <a:pPr marL="0" indent="0">
              <a:buNone/>
            </a:pPr>
            <a:endParaRPr lang="en-US" sz="1800" b="0" dirty="0"/>
          </a:p>
        </p:txBody>
      </p:sp>
      <p:pic>
        <p:nvPicPr>
          <p:cNvPr id="4" name="Picture 3" descr="A screenshot of a computer&#10;&#10;Description automatically generated with medium confidence">
            <a:extLst>
              <a:ext uri="{FF2B5EF4-FFF2-40B4-BE49-F238E27FC236}">
                <a16:creationId xmlns:a16="http://schemas.microsoft.com/office/drawing/2014/main" id="{EA361A96-FA4F-E8F4-382A-E7FBA74BD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25881"/>
            <a:ext cx="8877300" cy="4968942"/>
          </a:xfrm>
          <a:prstGeom prst="rect">
            <a:avLst/>
          </a:prstGeom>
        </p:spPr>
      </p:pic>
    </p:spTree>
    <p:extLst>
      <p:ext uri="{BB962C8B-B14F-4D97-AF65-F5344CB8AC3E}">
        <p14:creationId xmlns:p14="http://schemas.microsoft.com/office/powerpoint/2010/main" val="871756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PRR Integration Process:</a:t>
            </a:r>
            <a:br>
              <a:rPr lang="en-US" dirty="0"/>
            </a:br>
            <a:r>
              <a:rPr lang="en-US" dirty="0"/>
              <a:t>Step 2 Details</a:t>
            </a:r>
          </a:p>
        </p:txBody>
      </p:sp>
      <p:sp>
        <p:nvSpPr>
          <p:cNvPr id="7" name="Subtitle 6"/>
          <p:cNvSpPr>
            <a:spLocks noGrp="1"/>
          </p:cNvSpPr>
          <p:nvPr>
            <p:ph type="body" sz="quarter" idx="10"/>
          </p:nvPr>
        </p:nvSpPr>
        <p:spPr>
          <a:xfrm>
            <a:off x="411480" y="1524000"/>
            <a:ext cx="8321040" cy="4572000"/>
          </a:xfrm>
          <a:prstGeom prst="rect">
            <a:avLst/>
          </a:prstGeom>
        </p:spPr>
        <p:txBody>
          <a:bodyPr numCol="1"/>
          <a:lstStyle/>
          <a:p>
            <a:pPr marL="0" indent="0" algn="ctr">
              <a:buNone/>
            </a:pPr>
            <a:r>
              <a:rPr lang="en-US" sz="1600" b="1" u="sng" dirty="0"/>
              <a:t>STEP 2 </a:t>
            </a:r>
            <a:r>
              <a:rPr lang="en-US" sz="1600" b="0" dirty="0"/>
              <a:t>(12TH – 30TH DAY OF THE MONTH):</a:t>
            </a:r>
          </a:p>
          <a:p>
            <a:pPr marL="0" indent="0" algn="l">
              <a:buNone/>
            </a:pPr>
            <a:endParaRPr lang="en-US" sz="1600" b="0" dirty="0"/>
          </a:p>
          <a:p>
            <a:pPr algn="l">
              <a:buFont typeface="Wingdings" pitchFamily="2" charset="2"/>
              <a:buChar char="§"/>
            </a:pPr>
            <a:r>
              <a:rPr lang="en-US" sz="1600" b="0" dirty="0"/>
              <a:t>Units conduct junior promotion boards (</a:t>
            </a:r>
            <a:r>
              <a:rPr lang="en-US" sz="1600" b="0" u="sng" dirty="0"/>
              <a:t>Outside IPPS-A</a:t>
            </a:r>
            <a:r>
              <a:rPr lang="en-US" sz="1600" b="0" dirty="0"/>
              <a:t>, may be done at any time of the month). </a:t>
            </a:r>
          </a:p>
          <a:p>
            <a:pPr marL="742950" lvl="1" indent="-285750" algn="l">
              <a:buFont typeface="System Font Regular"/>
              <a:buChar char="-"/>
            </a:pPr>
            <a:r>
              <a:rPr lang="en-US" sz="1600" b="0" dirty="0"/>
              <a:t>Battalion (or appropriate level) echelon may conduct virtual boards. </a:t>
            </a:r>
          </a:p>
          <a:p>
            <a:pPr marL="742950" lvl="1" indent="-285750" algn="l">
              <a:buFont typeface="System Font Regular"/>
              <a:buChar char="-"/>
            </a:pPr>
            <a:r>
              <a:rPr lang="en-US" sz="1600" b="0" dirty="0"/>
              <a:t>*Battalion (or appropriate level) CSM may provide direct promotion recommendation to the promotion authority for integration onto the </a:t>
            </a:r>
            <a:r>
              <a:rPr lang="en-US" sz="1600" b="0" dirty="0" err="1"/>
              <a:t>PRR</a:t>
            </a:r>
            <a:r>
              <a:rPr lang="en-US" sz="1600" b="0" dirty="0"/>
              <a:t>.</a:t>
            </a:r>
          </a:p>
          <a:p>
            <a:pPr marL="742950" lvl="1" indent="-285750" algn="l">
              <a:buFont typeface="System Font Regular"/>
              <a:buChar char="-"/>
            </a:pPr>
            <a:r>
              <a:rPr lang="en-US" sz="1600" b="0" dirty="0"/>
              <a:t>This exception may be used in lieu of a junior promotion board at this time.</a:t>
            </a:r>
          </a:p>
          <a:p>
            <a:pPr algn="l">
              <a:buFont typeface="Wingdings" pitchFamily="2" charset="2"/>
              <a:buChar char="§"/>
            </a:pPr>
            <a:r>
              <a:rPr lang="en-US" sz="1600" b="0" dirty="0"/>
              <a:t>Human Resource (HR) Professional submits board results (Promotion Select / Promotion Non-Select) onto the PCR and notifies the promotion authority. </a:t>
            </a:r>
          </a:p>
          <a:p>
            <a:pPr algn="l">
              <a:buFont typeface="Wingdings" pitchFamily="2" charset="2"/>
              <a:buChar char="§"/>
            </a:pPr>
            <a:r>
              <a:rPr lang="en-US" sz="1600" b="0" dirty="0"/>
              <a:t>Promotion authority reviews and approves PCR in IPPS-A.</a:t>
            </a:r>
          </a:p>
          <a:p>
            <a:pPr algn="l">
              <a:buFont typeface="Wingdings" pitchFamily="2" charset="2"/>
              <a:buChar char="§"/>
            </a:pPr>
            <a:r>
              <a:rPr lang="en-US" sz="1600" dirty="0"/>
              <a:t>If promotion authority does not certify the PCR in IPPS-A by end of convening board month, Soldiers will </a:t>
            </a:r>
            <a:r>
              <a:rPr lang="en-US" sz="1600" u="sng" dirty="0"/>
              <a:t>NOT</a:t>
            </a:r>
            <a:r>
              <a:rPr lang="en-US" sz="1600" dirty="0"/>
              <a:t> be integrated onto the PRR.</a:t>
            </a:r>
            <a:endParaRPr lang="en-US" sz="1600" b="0" dirty="0">
              <a:solidFill>
                <a:srgbClr val="FF0000"/>
              </a:solidFill>
            </a:endParaRPr>
          </a:p>
          <a:p>
            <a:pPr algn="l">
              <a:buFont typeface="Wingdings" pitchFamily="2" charset="2"/>
              <a:buChar char="§"/>
            </a:pPr>
            <a:r>
              <a:rPr lang="en-US" sz="1600" b="0" dirty="0"/>
              <a:t>Post board PCR example roster is on the next slide.</a:t>
            </a:r>
          </a:p>
          <a:p>
            <a:pPr algn="l"/>
            <a:endParaRPr lang="en-US" dirty="0"/>
          </a:p>
        </p:txBody>
      </p:sp>
    </p:spTree>
    <p:extLst>
      <p:ext uri="{BB962C8B-B14F-4D97-AF65-F5344CB8AC3E}">
        <p14:creationId xmlns:p14="http://schemas.microsoft.com/office/powerpoint/2010/main" val="30222023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cs typeface="Calibri" panose="020F0502020204030204" pitchFamily="34" charset="0"/>
              </a:rPr>
              <a:t>Post-Board PCR Example</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8D2FD451-5D62-4CEB-AE99-9E9D4534530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 y="1193800"/>
            <a:ext cx="8991600" cy="3987800"/>
          </a:xfrm>
          <a:prstGeom prst="rect">
            <a:avLst/>
          </a:prstGeom>
        </p:spPr>
      </p:pic>
      <p:sp>
        <p:nvSpPr>
          <p:cNvPr id="7" name="TextBox 6">
            <a:extLst>
              <a:ext uri="{FF2B5EF4-FFF2-40B4-BE49-F238E27FC236}">
                <a16:creationId xmlns:a16="http://schemas.microsoft.com/office/drawing/2014/main" id="{C629DBAB-D326-6FF0-55D1-2F532C8CD7DC}"/>
              </a:ext>
            </a:extLst>
          </p:cNvPr>
          <p:cNvSpPr txBox="1"/>
          <p:nvPr/>
        </p:nvSpPr>
        <p:spPr>
          <a:xfrm>
            <a:off x="304800" y="5341034"/>
            <a:ext cx="8534400" cy="923330"/>
          </a:xfrm>
          <a:prstGeom prst="rect">
            <a:avLst/>
          </a:prstGeom>
          <a:noFill/>
        </p:spPr>
        <p:txBody>
          <a:bodyPr wrap="square">
            <a:spAutoFit/>
          </a:bodyPr>
          <a:lstStyle/>
          <a:p>
            <a:pPr marL="342900" indent="-342900">
              <a:buFont typeface="Wingdings" pitchFamily="2" charset="2"/>
              <a:buChar char="§"/>
            </a:pPr>
            <a:r>
              <a:rPr lang="en-US" sz="1800" dirty="0"/>
              <a:t>Soldiers recommended for promotion are marked as “Promotion Select”</a:t>
            </a:r>
          </a:p>
          <a:p>
            <a:pPr marL="342900" indent="-342900">
              <a:buFont typeface="Wingdings" pitchFamily="2" charset="2"/>
              <a:buChar char="§"/>
            </a:pPr>
            <a:endParaRPr lang="en-US" sz="1800" dirty="0"/>
          </a:p>
          <a:p>
            <a:pPr marL="342900" indent="-342900">
              <a:buFont typeface="Wingdings" pitchFamily="2" charset="2"/>
              <a:buChar char="§"/>
            </a:pPr>
            <a:r>
              <a:rPr lang="en-US" sz="1800" dirty="0"/>
              <a:t>Soldiers not recommended will be marked as “Promotion Non-Select”</a:t>
            </a:r>
          </a:p>
        </p:txBody>
      </p:sp>
    </p:spTree>
    <p:extLst>
      <p:ext uri="{BB962C8B-B14F-4D97-AF65-F5344CB8AC3E}">
        <p14:creationId xmlns:p14="http://schemas.microsoft.com/office/powerpoint/2010/main" val="3243198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Mandatory List Integration (MLI)</a:t>
            </a:r>
          </a:p>
        </p:txBody>
      </p:sp>
      <p:sp>
        <p:nvSpPr>
          <p:cNvPr id="6" name="Subtitle 5"/>
          <p:cNvSpPr>
            <a:spLocks noGrp="1"/>
          </p:cNvSpPr>
          <p:nvPr>
            <p:ph type="body" sz="quarter" idx="10"/>
          </p:nvPr>
        </p:nvSpPr>
        <p:spPr>
          <a:prstGeom prst="rect">
            <a:avLst/>
          </a:prstGeom>
        </p:spPr>
        <p:txBody>
          <a:bodyPr numCol="1"/>
          <a:lstStyle/>
          <a:p>
            <a:pPr algn="l">
              <a:buFont typeface="Wingdings" pitchFamily="2" charset="2"/>
              <a:buChar char="§"/>
            </a:pPr>
            <a:r>
              <a:rPr lang="en-US" sz="1600" b="0" dirty="0"/>
              <a:t>Command List Integration (CLI) now MLI, will integrate Soldiers onto the </a:t>
            </a:r>
            <a:r>
              <a:rPr lang="en-US" sz="1600" b="0" dirty="0" err="1"/>
              <a:t>PRR</a:t>
            </a:r>
            <a:r>
              <a:rPr lang="en-US" sz="1600" b="0" dirty="0"/>
              <a:t> when they meet the established Time in Grade (TIG) and Time in Service (TIS) requirements.</a:t>
            </a:r>
          </a:p>
          <a:p>
            <a:pPr algn="l">
              <a:buFont typeface="Wingdings" pitchFamily="2" charset="2"/>
              <a:buChar char="§"/>
            </a:pPr>
            <a:endParaRPr lang="en-US" sz="1600" b="0" dirty="0"/>
          </a:p>
          <a:p>
            <a:pPr algn="l">
              <a:buFont typeface="Wingdings" pitchFamily="2" charset="2"/>
              <a:buChar char="§"/>
            </a:pPr>
            <a:r>
              <a:rPr lang="en-US" sz="1600" b="0" dirty="0"/>
              <a:t>IAW Office of the Chief Army Reserve, </a:t>
            </a:r>
            <a:r>
              <a:rPr lang="en-US" sz="1600" b="0" dirty="0" err="1"/>
              <a:t>DAAR</a:t>
            </a:r>
            <a:r>
              <a:rPr lang="en-US" sz="1600" b="0" dirty="0"/>
              <a:t>-HR memorandum, dated 21 Aug 21, MLI will only integrate aspiring SSGs onto the </a:t>
            </a:r>
            <a:r>
              <a:rPr lang="en-US" sz="1600" b="0" dirty="0" err="1"/>
              <a:t>PRR</a:t>
            </a:r>
            <a:r>
              <a:rPr lang="en-US" sz="1600" b="0" dirty="0"/>
              <a:t>. </a:t>
            </a:r>
            <a:r>
              <a:rPr lang="en-US" sz="1600" dirty="0"/>
              <a:t>Integration for aspiring </a:t>
            </a:r>
            <a:r>
              <a:rPr lang="en-US" sz="1600" dirty="0" err="1"/>
              <a:t>SGTs</a:t>
            </a:r>
            <a:r>
              <a:rPr lang="en-US" sz="1600" dirty="0"/>
              <a:t> is rescinded.</a:t>
            </a:r>
          </a:p>
          <a:p>
            <a:pPr algn="l">
              <a:buFont typeface="Wingdings" pitchFamily="2" charset="2"/>
              <a:buChar char="§"/>
            </a:pPr>
            <a:endParaRPr lang="en-US" sz="1600" b="0" dirty="0"/>
          </a:p>
          <a:p>
            <a:pPr algn="l">
              <a:buFont typeface="Wingdings" pitchFamily="2" charset="2"/>
              <a:buChar char="§"/>
            </a:pPr>
            <a:r>
              <a:rPr lang="en-US" sz="1600" b="0" dirty="0"/>
              <a:t>MLI aspiring SSG requirements (</a:t>
            </a:r>
            <a:r>
              <a:rPr lang="en-US" sz="1600" b="0" i="1" dirty="0"/>
              <a:t>based on Pin-On criteria</a:t>
            </a:r>
            <a:r>
              <a:rPr lang="en-US" sz="1600" b="0" dirty="0"/>
              <a:t>):</a:t>
            </a:r>
          </a:p>
          <a:p>
            <a:pPr marL="742950" lvl="1" indent="-285750" algn="l">
              <a:buFont typeface="System Font Regular"/>
              <a:buChar char="-"/>
            </a:pPr>
            <a:r>
              <a:rPr lang="en-US" sz="1600" b="0" dirty="0"/>
              <a:t>TIG: 24 months</a:t>
            </a:r>
          </a:p>
          <a:p>
            <a:pPr marL="742950" lvl="1" indent="-285750" algn="l">
              <a:buFont typeface="System Font Regular"/>
              <a:buChar char="-"/>
            </a:pPr>
            <a:r>
              <a:rPr lang="en-US" sz="1600" b="0" dirty="0"/>
              <a:t>TIS: 84 months</a:t>
            </a:r>
          </a:p>
          <a:p>
            <a:pPr marL="742950" lvl="1" indent="-285750" algn="l">
              <a:buFont typeface="Wingdings" pitchFamily="2" charset="2"/>
              <a:buChar char="§"/>
            </a:pPr>
            <a:endParaRPr lang="en-US" sz="1600" b="0" dirty="0"/>
          </a:p>
          <a:p>
            <a:pPr algn="l">
              <a:buFont typeface="Wingdings" pitchFamily="2" charset="2"/>
              <a:buChar char="§"/>
            </a:pPr>
            <a:r>
              <a:rPr lang="en-US" sz="1600" b="0" dirty="0"/>
              <a:t>Soldiers who meet MLI eligibility criteria will default to MLI and “Promotion Select”</a:t>
            </a:r>
          </a:p>
          <a:p>
            <a:pPr algn="l">
              <a:buFont typeface="Wingdings" pitchFamily="2" charset="2"/>
              <a:buChar char="§"/>
            </a:pPr>
            <a:endParaRPr lang="en-US" sz="1600" b="0" dirty="0"/>
          </a:p>
          <a:p>
            <a:pPr algn="l">
              <a:buFont typeface="Wingdings" pitchFamily="2" charset="2"/>
              <a:buChar char="§"/>
            </a:pPr>
            <a:r>
              <a:rPr lang="en-US" sz="1600" b="0" dirty="0"/>
              <a:t>MLI PCR example on the next slide.</a:t>
            </a:r>
          </a:p>
          <a:p>
            <a:pPr marL="342900" indent="-342900" algn="l">
              <a:buFont typeface="Wingdings" panose="05000000000000000000" pitchFamily="2" charset="2"/>
              <a:buChar char="Ø"/>
            </a:pPr>
            <a:endParaRPr lang="en-US" sz="1600" b="0" dirty="0"/>
          </a:p>
          <a:p>
            <a:pPr algn="l"/>
            <a:endParaRPr lang="en-US" dirty="0"/>
          </a:p>
        </p:txBody>
      </p:sp>
    </p:spTree>
    <p:extLst>
      <p:ext uri="{BB962C8B-B14F-4D97-AF65-F5344CB8AC3E}">
        <p14:creationId xmlns:p14="http://schemas.microsoft.com/office/powerpoint/2010/main" val="14286725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MLI Soldier on PCR example</a:t>
            </a:r>
          </a:p>
        </p:txBody>
      </p:sp>
      <p:pic>
        <p:nvPicPr>
          <p:cNvPr id="4" name="Content Placeholder 3" descr="A screenshot of a computer&#10;&#10;Description automatically generated with medium confidence">
            <a:extLst>
              <a:ext uri="{FF2B5EF4-FFF2-40B4-BE49-F238E27FC236}">
                <a16:creationId xmlns:a16="http://schemas.microsoft.com/office/drawing/2014/main" id="{06D64116-EF02-EDDC-3169-9A391F8A3E0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1292225"/>
            <a:ext cx="8534400" cy="4727575"/>
          </a:xfrm>
          <a:prstGeom prst="rect">
            <a:avLst/>
          </a:prstGeom>
        </p:spPr>
      </p:pic>
    </p:spTree>
    <p:extLst>
      <p:ext uri="{BB962C8B-B14F-4D97-AF65-F5344CB8AC3E}">
        <p14:creationId xmlns:p14="http://schemas.microsoft.com/office/powerpoint/2010/main" val="3149986080"/>
      </p:ext>
    </p:extLst>
  </p:cSld>
  <p:clrMapOvr>
    <a:masterClrMapping/>
  </p:clrMapOvr>
  <p:transition/>
</p:sld>
</file>

<file path=ppt/theme/theme1.xml><?xml version="1.0" encoding="utf-8"?>
<a:theme xmlns:a="http://schemas.openxmlformats.org/drawingml/2006/main" name="Briefing">
  <a:themeElements>
    <a:clrScheme name="">
      <a:dk1>
        <a:srgbClr val="000000"/>
      </a:dk1>
      <a:lt1>
        <a:srgbClr val="F7F7F7"/>
      </a:lt1>
      <a:dk2>
        <a:srgbClr val="000000"/>
      </a:dk2>
      <a:lt2>
        <a:srgbClr val="919191"/>
      </a:lt2>
      <a:accent1>
        <a:srgbClr val="618FFD"/>
      </a:accent1>
      <a:accent2>
        <a:srgbClr val="00AE00"/>
      </a:accent2>
      <a:accent3>
        <a:srgbClr val="FAFAFA"/>
      </a:accent3>
      <a:accent4>
        <a:srgbClr val="000000"/>
      </a:accent4>
      <a:accent5>
        <a:srgbClr val="B7C6FE"/>
      </a:accent5>
      <a:accent6>
        <a:srgbClr val="009D00"/>
      </a:accent6>
      <a:hlink>
        <a:srgbClr val="FC0128"/>
      </a:hlink>
      <a:folHlink>
        <a:srgbClr val="CECECE"/>
      </a:folHlink>
    </a:clrScheme>
    <a:fontScheme name="Brief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ief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ief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ief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ief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ief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ief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ief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7f29bbf7-d4a4-4f56-9fd9-75ef6fe3899e">4R2UHX3PEMXP-1834006074-170</_dlc_DocId>
    <_dlc_DocIdUrl xmlns="7f29bbf7-d4a4-4f56-9fd9-75ef6fe3899e">
      <Url>https://xtranet/sites/99rsc/DHR/RPSC/hrrb/_layouts/15/DocIdRedir.aspx?ID=4R2UHX3PEMXP-1834006074-170</Url>
      <Description>4R2UHX3PEMXP-1834006074-170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8F13B0B53653F4EB82126108FB2739B" ma:contentTypeVersion="1" ma:contentTypeDescription="Create a new document." ma:contentTypeScope="" ma:versionID="a9d8c37f5740972a16429c04b6aee109">
  <xsd:schema xmlns:xsd="http://www.w3.org/2001/XMLSchema" xmlns:xs="http://www.w3.org/2001/XMLSchema" xmlns:p="http://schemas.microsoft.com/office/2006/metadata/properties" xmlns:ns1="http://schemas.microsoft.com/sharepoint/v3" xmlns:ns2="7f29bbf7-d4a4-4f56-9fd9-75ef6fe3899e" targetNamespace="http://schemas.microsoft.com/office/2006/metadata/properties" ma:root="true" ma:fieldsID="46607f9f1976543d60ebf2995f2c9f73" ns1:_="" ns2:_="">
    <xsd:import namespace="http://schemas.microsoft.com/sharepoint/v3"/>
    <xsd:import namespace="7f29bbf7-d4a4-4f56-9fd9-75ef6fe3899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29bbf7-d4a4-4f56-9fd9-75ef6fe3899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2D4E6-C046-4556-96E0-41937CE4AD5C}">
  <ds:schemaRefs>
    <ds:schemaRef ds:uri="http://schemas.microsoft.com/sharepoint/events"/>
  </ds:schemaRefs>
</ds:datastoreItem>
</file>

<file path=customXml/itemProps2.xml><?xml version="1.0" encoding="utf-8"?>
<ds:datastoreItem xmlns:ds="http://schemas.openxmlformats.org/officeDocument/2006/customXml" ds:itemID="{FB96FD35-882F-4954-9170-275C63AA0EF6}">
  <ds:schemaRefs>
    <ds:schemaRef ds:uri="http://schemas.microsoft.com/sharepoint/v3/contenttype/forms"/>
  </ds:schemaRefs>
</ds:datastoreItem>
</file>

<file path=customXml/itemProps3.xml><?xml version="1.0" encoding="utf-8"?>
<ds:datastoreItem xmlns:ds="http://schemas.openxmlformats.org/officeDocument/2006/customXml" ds:itemID="{1205D98A-209B-457A-92A8-0B20157933CF}">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29bbf7-d4a4-4f56-9fd9-75ef6fe3899e"/>
    <ds:schemaRef ds:uri="http://www.w3.org/XML/1998/namespace"/>
    <ds:schemaRef ds:uri="http://purl.org/dc/dcmitype/"/>
  </ds:schemaRefs>
</ds:datastoreItem>
</file>

<file path=customXml/itemProps4.xml><?xml version="1.0" encoding="utf-8"?>
<ds:datastoreItem xmlns:ds="http://schemas.openxmlformats.org/officeDocument/2006/customXml" ds:itemID="{ED36796E-C662-48A8-BC32-BAB83B607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29bbf7-d4a4-4f56-9fd9-75ef6fe38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20406</TotalTime>
  <Words>2176</Words>
  <Application>Microsoft Macintosh PowerPoint</Application>
  <PresentationFormat>On-screen Show (4:3)</PresentationFormat>
  <Paragraphs>333</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System Font Regular</vt:lpstr>
      <vt:lpstr>Times New Roman</vt:lpstr>
      <vt:lpstr>Wingdings</vt:lpstr>
      <vt:lpstr>Briefing</vt:lpstr>
      <vt:lpstr>PowerPoint Presentation</vt:lpstr>
      <vt:lpstr>Army Reserve TPU Semi-Centralized Process</vt:lpstr>
      <vt:lpstr>Semi-Centralized Promotion Process </vt:lpstr>
      <vt:lpstr>PRR Integration Process: Step 1 Details</vt:lpstr>
      <vt:lpstr>Company Commander’s recommendation on PCR</vt:lpstr>
      <vt:lpstr>PRR Integration Process: Step 2 Details</vt:lpstr>
      <vt:lpstr>Post-Board PCR Example</vt:lpstr>
      <vt:lpstr>Mandatory List Integration (MLI)</vt:lpstr>
      <vt:lpstr>MLI Soldier on PCR example</vt:lpstr>
      <vt:lpstr>PRR Integration Process: Step 3 Details</vt:lpstr>
      <vt:lpstr>Semi-Centralized Promotion Process (Cont.) </vt:lpstr>
      <vt:lpstr>Slating &amp; Promotion Process: Step 1 Details</vt:lpstr>
      <vt:lpstr>Slating &amp; Promotion Process: Steps 2-4 Details</vt:lpstr>
      <vt:lpstr>PAM (Slotting Report) Example</vt:lpstr>
      <vt:lpstr>Promotion to SGT and SSG</vt:lpstr>
      <vt:lpstr>E5 and E6 Promotions</vt:lpstr>
      <vt:lpstr>How Slating Works</vt:lpstr>
      <vt:lpstr>SLATING PROCESS</vt:lpstr>
      <vt:lpstr>SLATING CALENDAR</vt:lpstr>
      <vt:lpstr>PowerPoint Presentation</vt:lpstr>
    </vt:vector>
  </TitlesOfParts>
  <Company>USAR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richard.castelveter</dc:creator>
  <cp:lastModifiedBy>Darryl Beatty</cp:lastModifiedBy>
  <cp:revision>1181</cp:revision>
  <cp:lastPrinted>2017-07-21T17:14:29Z</cp:lastPrinted>
  <dcterms:created xsi:type="dcterms:W3CDTF">2007-06-25T13:55:26Z</dcterms:created>
  <dcterms:modified xsi:type="dcterms:W3CDTF">2023-09-12T13:38:15Z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0x01010048F13B0B53653F4EB82126108FB2739B</vt:lpwstr>
  </property>
  <property fmtid="{D5CDD505-2E9C-101B-9397-08002B2CF9AE}" pid="3" name="_dlc_DocIdItemGuid">
    <vt:lpwstr>231b18e0-7a2a-4baa-a1cc-816327e384a5</vt:lpwstr>
  </property>
</Properties>
</file>